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1" r:id="rId5"/>
    <p:sldId id="260" r:id="rId6"/>
    <p:sldId id="262" r:id="rId7"/>
    <p:sldId id="264" r:id="rId8"/>
    <p:sldId id="263" r:id="rId9"/>
    <p:sldId id="285" r:id="rId10"/>
    <p:sldId id="286" r:id="rId11"/>
    <p:sldId id="265" r:id="rId12"/>
    <p:sldId id="269" r:id="rId13"/>
    <p:sldId id="267" r:id="rId14"/>
    <p:sldId id="268" r:id="rId15"/>
    <p:sldId id="270" r:id="rId16"/>
    <p:sldId id="271" r:id="rId17"/>
    <p:sldId id="272" r:id="rId18"/>
    <p:sldId id="273" r:id="rId19"/>
    <p:sldId id="274" r:id="rId20"/>
    <p:sldId id="275" r:id="rId21"/>
    <p:sldId id="276" r:id="rId22"/>
    <p:sldId id="282" r:id="rId23"/>
    <p:sldId id="277" r:id="rId24"/>
    <p:sldId id="283" r:id="rId25"/>
    <p:sldId id="278" r:id="rId26"/>
    <p:sldId id="284" r:id="rId27"/>
    <p:sldId id="279" r:id="rId28"/>
    <p:sldId id="280"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8" autoAdjust="0"/>
    <p:restoredTop sz="94660"/>
  </p:normalViewPr>
  <p:slideViewPr>
    <p:cSldViewPr snapToGrid="0">
      <p:cViewPr varScale="1">
        <p:scale>
          <a:sx n="94" d="100"/>
          <a:sy n="94" d="100"/>
        </p:scale>
        <p:origin x="91"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ru-RU"/>
              <a:t>Образец заголовка</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ru-RU"/>
              <a:t>Образец заголовка</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ru-RU"/>
              <a:t>Образец заголовка</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10/26/2023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ru.wikipedia.org/wiki/%D0%94%D0%B8%D0%BD%D0%B0%D0%BC%D0%B8%D1%87%D0%B5%D1%81%D0%BA%D0%B8%D0%B9_%D0%B4%D0%B8%D0%B0%D0%BF%D0%B0%D0%B7%D0%BE%D0%BD" TargetMode="External"/><Relationship Id="rId2" Type="http://schemas.openxmlformats.org/officeDocument/2006/relationships/hyperlink" Target="https://ru.wikipedia.org/wiki/%D0%90%D0%BD%D0%B3%D0%BB%D0%B8%D0%B9%D1%81%D0%BA%D0%B8%D0%B9_%D1%8F%D0%B7%D1%8B%D0%BA" TargetMode="External"/><Relationship Id="rId1" Type="http://schemas.openxmlformats.org/officeDocument/2006/relationships/slideLayout" Target="../slideLayouts/slideLayout2.xml"/><Relationship Id="rId4" Type="http://schemas.openxmlformats.org/officeDocument/2006/relationships/hyperlink" Target="https://ru.wikipedia.org/wiki/%D0%9A%D0%B2%D0%B0%D0%BD%D1%82%D0%BE%D0%B2%D0%B0%D0%BD%D0%B8%D0%B5_(%D0%BE%D0%B1%D1%80%D0%B0%D0%B1%D0%BE%D1%82%D0%BA%D0%B0_%D1%81%D0%B8%D0%B3%D0%BD%D0%B0%D0%BB%D0%BE%D0%B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digitalmusicacademy.ru/lesson-sound-as-a-physical-phenomenon#inline-2" TargetMode="External"/><Relationship Id="rId2" Type="http://schemas.openxmlformats.org/officeDocument/2006/relationships/hyperlink" Target="http://digitalmusicacademy.ru/lesson-sound-as-a-physical-phenomenon#inline-3" TargetMode="External"/><Relationship Id="rId1" Type="http://schemas.openxmlformats.org/officeDocument/2006/relationships/slideLayout" Target="../slideLayouts/slideLayout2.xml"/><Relationship Id="rId6" Type="http://schemas.openxmlformats.org/officeDocument/2006/relationships/image" Target="../media/image2.gif"/><Relationship Id="rId5" Type="http://schemas.openxmlformats.org/officeDocument/2006/relationships/image" Target="../media/image1.gif"/><Relationship Id="rId4" Type="http://schemas.openxmlformats.org/officeDocument/2006/relationships/hyperlink" Target="http://digitalmusicacademy.ru/lesson-sound-as-a-physical-phenomenon#inline-1"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igitalmusicacademy.ru/lesson-volume" TargetMode="External"/><Relationship Id="rId2" Type="http://schemas.openxmlformats.org/officeDocument/2006/relationships/hyperlink" Target="http://digitalmusicacademy.ru/lesson-sound-pitch" TargetMode="External"/><Relationship Id="rId1" Type="http://schemas.openxmlformats.org/officeDocument/2006/relationships/slideLayout" Target="../slideLayouts/slideLayout2.xml"/><Relationship Id="rId4" Type="http://schemas.openxmlformats.org/officeDocument/2006/relationships/hyperlink" Target="http://digitalmusicacademy.ru/lesson-sound-timb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digitalmusicacademy.ru/lesson-helmholtzs-hearing-theor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digitalmusicacademy.ru/lesson-hearing-inerti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a:t>Сжатие звука</a:t>
            </a:r>
            <a:br>
              <a:rPr lang="ru-RU"/>
            </a:br>
            <a:endParaRPr lang="ru-RU" dirty="0"/>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3834620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730092" y="244681"/>
            <a:ext cx="8766719" cy="2634987"/>
          </a:xfrm>
          <a:prstGeom prst="rect">
            <a:avLst/>
          </a:prstGeom>
        </p:spPr>
      </p:pic>
    </p:spTree>
    <p:extLst>
      <p:ext uri="{BB962C8B-B14F-4D97-AF65-F5344CB8AC3E}">
        <p14:creationId xmlns:p14="http://schemas.microsoft.com/office/powerpoint/2010/main" val="3209504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92925" y="624110"/>
            <a:ext cx="8911687" cy="690340"/>
          </a:xfrm>
        </p:spPr>
        <p:txBody>
          <a:bodyPr>
            <a:normAutofit fontScale="90000"/>
          </a:bodyPr>
          <a:lstStyle/>
          <a:p>
            <a:r>
              <a:rPr lang="ru-RU"/>
              <a:t>Область восприятия звуковых колебаний</a:t>
            </a:r>
            <a:br>
              <a:rPr lang="ru-RU"/>
            </a:br>
            <a:endParaRPr lang="ru-RU" dirty="0"/>
          </a:p>
        </p:txBody>
      </p:sp>
      <p:sp>
        <p:nvSpPr>
          <p:cNvPr id="3" name="Объект 2"/>
          <p:cNvSpPr>
            <a:spLocks noGrp="1"/>
          </p:cNvSpPr>
          <p:nvPr>
            <p:ph idx="1"/>
          </p:nvPr>
        </p:nvSpPr>
        <p:spPr>
          <a:xfrm>
            <a:off x="1998662" y="1314450"/>
            <a:ext cx="8915400" cy="3777622"/>
          </a:xfrm>
        </p:spPr>
        <p:txBody>
          <a:bodyPr/>
          <a:lstStyle/>
          <a:p>
            <a:r>
              <a:rPr lang="ru-RU" dirty="0"/>
              <a:t>Условно считается (пренебрегая индивидуальными и групповыми особенностями), что ухо человека воспринимает колебания волн частотой </a:t>
            </a:r>
            <a:r>
              <a:rPr lang="ru-RU" b="1" dirty="0"/>
              <a:t>от 16 до 20000 Гц</a:t>
            </a:r>
            <a:r>
              <a:rPr lang="ru-RU" dirty="0"/>
              <a:t> (от 12-24 до 18000-20 000 Гц). Частота колебаний выше 20000 Гц относится к области ультразвуков, ниже 16 — инфразвуков. У детей верхняя граница слуха выше и достигает 22 000 Гц.</a:t>
            </a:r>
          </a:p>
          <a:p>
            <a:endParaRPr lang="ru-RU" dirty="0"/>
          </a:p>
        </p:txBody>
      </p:sp>
    </p:spTree>
    <p:extLst>
      <p:ext uri="{BB962C8B-B14F-4D97-AF65-F5344CB8AC3E}">
        <p14:creationId xmlns:p14="http://schemas.microsoft.com/office/powerpoint/2010/main" val="1896627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est sluha sinusoidoj 20-20000 Gts (MosVideos.co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90055" y="2066925"/>
            <a:ext cx="6716712" cy="3778250"/>
          </a:xfrm>
        </p:spPr>
      </p:pic>
      <p:sp>
        <p:nvSpPr>
          <p:cNvPr id="4" name="Прямоугольник 3"/>
          <p:cNvSpPr/>
          <p:nvPr/>
        </p:nvSpPr>
        <p:spPr>
          <a:xfrm>
            <a:off x="1762124" y="379274"/>
            <a:ext cx="9172575" cy="1200329"/>
          </a:xfrm>
          <a:prstGeom prst="rect">
            <a:avLst/>
          </a:prstGeom>
        </p:spPr>
        <p:txBody>
          <a:bodyPr wrap="square">
            <a:spAutoFit/>
          </a:bodyPr>
          <a:lstStyle/>
          <a:p>
            <a:r>
              <a:rPr lang="ru-RU" dirty="0">
                <a:latin typeface="Calibri" panose="020F0502020204030204" pitchFamily="34" charset="0"/>
                <a:ea typeface="Calibri" panose="020F0502020204030204" pitchFamily="34" charset="0"/>
                <a:cs typeface="Times New Roman" panose="02020603050405020304" pitchFamily="18" charset="0"/>
              </a:rPr>
              <a:t>В области наилучшей слышимости ухо способно различить около 370 градаций по громкости, а на частоте 60 Гц число градаций только 34. Эти данные соответствуют условиям тонкого опыта при полной тишине. Практически человек с нормальным слухом начинает замечать прирост уровня звука на 1 дБ, то есть на 26% по интенсивности звука</a:t>
            </a:r>
            <a:endParaRPr lang="ru-RU" dirty="0"/>
          </a:p>
        </p:txBody>
      </p:sp>
    </p:spTree>
    <p:extLst>
      <p:ext uri="{BB962C8B-B14F-4D97-AF65-F5344CB8AC3E}">
        <p14:creationId xmlns:p14="http://schemas.microsoft.com/office/powerpoint/2010/main" val="22723849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Области слышимости слуха"/>
          <p:cNvPicPr/>
          <p:nvPr/>
        </p:nvPicPr>
        <p:blipFill>
          <a:blip r:embed="rId2">
            <a:extLst>
              <a:ext uri="{28A0092B-C50C-407E-A947-70E740481C1C}">
                <a14:useLocalDpi xmlns:a14="http://schemas.microsoft.com/office/drawing/2010/main" val="0"/>
              </a:ext>
            </a:extLst>
          </a:blip>
          <a:srcRect/>
          <a:stretch>
            <a:fillRect/>
          </a:stretch>
        </p:blipFill>
        <p:spPr bwMode="auto">
          <a:xfrm>
            <a:off x="1724024" y="624110"/>
            <a:ext cx="8658225" cy="4690840"/>
          </a:xfrm>
          <a:prstGeom prst="rect">
            <a:avLst/>
          </a:prstGeom>
          <a:noFill/>
          <a:ln>
            <a:noFill/>
          </a:ln>
        </p:spPr>
      </p:pic>
      <p:sp>
        <p:nvSpPr>
          <p:cNvPr id="5" name="Прямоугольник 4"/>
          <p:cNvSpPr/>
          <p:nvPr/>
        </p:nvSpPr>
        <p:spPr>
          <a:xfrm>
            <a:off x="3005136" y="5588056"/>
            <a:ext cx="6096000" cy="646331"/>
          </a:xfrm>
          <a:prstGeom prst="rect">
            <a:avLst/>
          </a:prstGeom>
        </p:spPr>
        <p:txBody>
          <a:bodyPr>
            <a:spAutoFit/>
          </a:bodyPr>
          <a:lstStyle/>
          <a:p>
            <a:pPr algn="ctr"/>
            <a:r>
              <a:rPr lang="ru-RU" i="1" dirty="0">
                <a:latin typeface="Times New Roman" panose="02020603050405020304" pitchFamily="18" charset="0"/>
                <a:ea typeface="Times New Roman" panose="02020603050405020304" pitchFamily="18" charset="0"/>
              </a:rPr>
              <a:t>Области слышимости слуха (Вологдин Э.И. Динамический диапазон цифровых аудио трактов)</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6651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Сравнительная таблица громкости в дБ"/>
          <p:cNvPicPr/>
          <p:nvPr/>
        </p:nvPicPr>
        <p:blipFill>
          <a:blip r:embed="rId2">
            <a:extLst>
              <a:ext uri="{28A0092B-C50C-407E-A947-70E740481C1C}">
                <a14:useLocalDpi xmlns:a14="http://schemas.microsoft.com/office/drawing/2010/main" val="0"/>
              </a:ext>
            </a:extLst>
          </a:blip>
          <a:srcRect/>
          <a:stretch>
            <a:fillRect/>
          </a:stretch>
        </p:blipFill>
        <p:spPr bwMode="auto">
          <a:xfrm>
            <a:off x="2105025" y="285750"/>
            <a:ext cx="7372350" cy="5919787"/>
          </a:xfrm>
          <a:prstGeom prst="rect">
            <a:avLst/>
          </a:prstGeom>
          <a:noFill/>
          <a:ln>
            <a:noFill/>
          </a:ln>
        </p:spPr>
      </p:pic>
    </p:spTree>
    <p:extLst>
      <p:ext uri="{BB962C8B-B14F-4D97-AF65-F5344CB8AC3E}">
        <p14:creationId xmlns:p14="http://schemas.microsoft.com/office/powerpoint/2010/main" val="206045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stretch>
            <a:fillRect/>
          </a:stretch>
        </p:blipFill>
        <p:spPr>
          <a:xfrm>
            <a:off x="2589212" y="395510"/>
            <a:ext cx="3557588" cy="433165"/>
          </a:xfrm>
          <a:prstGeom prst="rect">
            <a:avLst/>
          </a:prstGeom>
        </p:spPr>
      </p:pic>
      <p:pic>
        <p:nvPicPr>
          <p:cNvPr id="5" name="Рисунок 4"/>
          <p:cNvPicPr/>
          <p:nvPr/>
        </p:nvPicPr>
        <p:blipFill>
          <a:blip r:embed="rId3"/>
          <a:stretch>
            <a:fillRect/>
          </a:stretch>
        </p:blipFill>
        <p:spPr>
          <a:xfrm>
            <a:off x="1333500" y="921653"/>
            <a:ext cx="5429250" cy="735695"/>
          </a:xfrm>
          <a:prstGeom prst="rect">
            <a:avLst/>
          </a:prstGeom>
        </p:spPr>
      </p:pic>
      <p:pic>
        <p:nvPicPr>
          <p:cNvPr id="6" name="Рисунок 5"/>
          <p:cNvPicPr/>
          <p:nvPr/>
        </p:nvPicPr>
        <p:blipFill rotWithShape="1">
          <a:blip r:embed="rId4"/>
          <a:srcRect t="12196"/>
          <a:stretch/>
        </p:blipFill>
        <p:spPr bwMode="auto">
          <a:xfrm>
            <a:off x="1398587" y="1705651"/>
            <a:ext cx="5648325" cy="659497"/>
          </a:xfrm>
          <a:prstGeom prst="rect">
            <a:avLst/>
          </a:prstGeom>
          <a:ln>
            <a:noFill/>
          </a:ln>
          <a:extLst>
            <a:ext uri="{53640926-AAD7-44D8-BBD7-CCE9431645EC}">
              <a14:shadowObscured xmlns:a14="http://schemas.microsoft.com/office/drawing/2010/main"/>
            </a:ext>
          </a:extLst>
        </p:spPr>
      </p:pic>
      <p:pic>
        <p:nvPicPr>
          <p:cNvPr id="8" name="Рисунок 7"/>
          <p:cNvPicPr/>
          <p:nvPr/>
        </p:nvPicPr>
        <p:blipFill>
          <a:blip r:embed="rId5"/>
          <a:stretch>
            <a:fillRect/>
          </a:stretch>
        </p:blipFill>
        <p:spPr>
          <a:xfrm>
            <a:off x="2624931" y="2487753"/>
            <a:ext cx="1966119" cy="498788"/>
          </a:xfrm>
          <a:prstGeom prst="rect">
            <a:avLst/>
          </a:prstGeom>
        </p:spPr>
      </p:pic>
      <p:pic>
        <p:nvPicPr>
          <p:cNvPr id="9" name="Рисунок 8"/>
          <p:cNvPicPr/>
          <p:nvPr/>
        </p:nvPicPr>
        <p:blipFill>
          <a:blip r:embed="rId6"/>
          <a:stretch>
            <a:fillRect/>
          </a:stretch>
        </p:blipFill>
        <p:spPr>
          <a:xfrm>
            <a:off x="1235867" y="3040060"/>
            <a:ext cx="5973763" cy="681120"/>
          </a:xfrm>
          <a:prstGeom prst="rect">
            <a:avLst/>
          </a:prstGeom>
        </p:spPr>
      </p:pic>
      <p:pic>
        <p:nvPicPr>
          <p:cNvPr id="11" name="Рисунок 10"/>
          <p:cNvPicPr/>
          <p:nvPr/>
        </p:nvPicPr>
        <p:blipFill>
          <a:blip r:embed="rId7"/>
          <a:stretch>
            <a:fillRect/>
          </a:stretch>
        </p:blipFill>
        <p:spPr>
          <a:xfrm>
            <a:off x="1893885" y="3721180"/>
            <a:ext cx="4657725" cy="2076450"/>
          </a:xfrm>
          <a:prstGeom prst="rect">
            <a:avLst/>
          </a:prstGeom>
        </p:spPr>
      </p:pic>
      <p:pic>
        <p:nvPicPr>
          <p:cNvPr id="12" name="Рисунок 11"/>
          <p:cNvPicPr/>
          <p:nvPr/>
        </p:nvPicPr>
        <p:blipFill>
          <a:blip r:embed="rId8"/>
          <a:stretch>
            <a:fillRect/>
          </a:stretch>
        </p:blipFill>
        <p:spPr>
          <a:xfrm>
            <a:off x="7008811" y="4870529"/>
            <a:ext cx="4640264" cy="927101"/>
          </a:xfrm>
          <a:prstGeom prst="rect">
            <a:avLst/>
          </a:prstGeom>
        </p:spPr>
      </p:pic>
    </p:spTree>
    <p:extLst>
      <p:ext uri="{BB962C8B-B14F-4D97-AF65-F5344CB8AC3E}">
        <p14:creationId xmlns:p14="http://schemas.microsoft.com/office/powerpoint/2010/main" val="229110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stretch>
            <a:fillRect/>
          </a:stretch>
        </p:blipFill>
        <p:spPr>
          <a:xfrm>
            <a:off x="2119312" y="136510"/>
            <a:ext cx="2014538" cy="452215"/>
          </a:xfrm>
          <a:prstGeom prst="rect">
            <a:avLst/>
          </a:prstGeom>
        </p:spPr>
      </p:pic>
      <p:pic>
        <p:nvPicPr>
          <p:cNvPr id="5" name="Рисунок 4"/>
          <p:cNvPicPr/>
          <p:nvPr/>
        </p:nvPicPr>
        <p:blipFill>
          <a:blip r:embed="rId3"/>
          <a:stretch>
            <a:fillRect/>
          </a:stretch>
        </p:blipFill>
        <p:spPr>
          <a:xfrm>
            <a:off x="1762124" y="588725"/>
            <a:ext cx="5400675" cy="502333"/>
          </a:xfrm>
          <a:prstGeom prst="rect">
            <a:avLst/>
          </a:prstGeom>
        </p:spPr>
      </p:pic>
      <p:pic>
        <p:nvPicPr>
          <p:cNvPr id="6" name="Рисунок 5"/>
          <p:cNvPicPr/>
          <p:nvPr/>
        </p:nvPicPr>
        <p:blipFill>
          <a:blip r:embed="rId4"/>
          <a:stretch>
            <a:fillRect/>
          </a:stretch>
        </p:blipFill>
        <p:spPr>
          <a:xfrm>
            <a:off x="1685923" y="921431"/>
            <a:ext cx="7753351" cy="5793694"/>
          </a:xfrm>
          <a:prstGeom prst="rect">
            <a:avLst/>
          </a:prstGeom>
        </p:spPr>
      </p:pic>
    </p:spTree>
    <p:extLst>
      <p:ext uri="{BB962C8B-B14F-4D97-AF65-F5344CB8AC3E}">
        <p14:creationId xmlns:p14="http://schemas.microsoft.com/office/powerpoint/2010/main" val="388613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stretch>
            <a:fillRect/>
          </a:stretch>
        </p:blipFill>
        <p:spPr>
          <a:xfrm>
            <a:off x="3533775" y="509587"/>
            <a:ext cx="3467100" cy="2662238"/>
          </a:xfrm>
          <a:prstGeom prst="rect">
            <a:avLst/>
          </a:prstGeom>
        </p:spPr>
      </p:pic>
      <p:pic>
        <p:nvPicPr>
          <p:cNvPr id="5" name="Рисунок 4"/>
          <p:cNvPicPr/>
          <p:nvPr/>
        </p:nvPicPr>
        <p:blipFill>
          <a:blip r:embed="rId3"/>
          <a:stretch>
            <a:fillRect/>
          </a:stretch>
        </p:blipFill>
        <p:spPr>
          <a:xfrm>
            <a:off x="7391399" y="1116917"/>
            <a:ext cx="3019425" cy="788083"/>
          </a:xfrm>
          <a:prstGeom prst="rect">
            <a:avLst/>
          </a:prstGeom>
        </p:spPr>
      </p:pic>
      <p:pic>
        <p:nvPicPr>
          <p:cNvPr id="6" name="Рисунок 5"/>
          <p:cNvPicPr/>
          <p:nvPr/>
        </p:nvPicPr>
        <p:blipFill>
          <a:blip r:embed="rId4"/>
          <a:stretch>
            <a:fillRect/>
          </a:stretch>
        </p:blipFill>
        <p:spPr>
          <a:xfrm>
            <a:off x="1979611" y="3612835"/>
            <a:ext cx="5897563" cy="644839"/>
          </a:xfrm>
          <a:prstGeom prst="rect">
            <a:avLst/>
          </a:prstGeom>
        </p:spPr>
      </p:pic>
      <p:pic>
        <p:nvPicPr>
          <p:cNvPr id="7" name="Рисунок 6"/>
          <p:cNvPicPr/>
          <p:nvPr/>
        </p:nvPicPr>
        <p:blipFill>
          <a:blip r:embed="rId5"/>
          <a:stretch>
            <a:fillRect/>
          </a:stretch>
        </p:blipFill>
        <p:spPr>
          <a:xfrm>
            <a:off x="8391525" y="3708086"/>
            <a:ext cx="1924049" cy="673414"/>
          </a:xfrm>
          <a:prstGeom prst="rect">
            <a:avLst/>
          </a:prstGeom>
        </p:spPr>
      </p:pic>
    </p:spTree>
    <p:extLst>
      <p:ext uri="{BB962C8B-B14F-4D97-AF65-F5344CB8AC3E}">
        <p14:creationId xmlns:p14="http://schemas.microsoft.com/office/powerpoint/2010/main" val="3261195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62151" y="185960"/>
            <a:ext cx="9694862" cy="1280890"/>
          </a:xfrm>
        </p:spPr>
        <p:txBody>
          <a:bodyPr>
            <a:normAutofit fontScale="90000"/>
          </a:bodyPr>
          <a:lstStyle/>
          <a:p>
            <a:pPr algn="ctr"/>
            <a:r>
              <a:rPr lang="ru-RU" b="1" dirty="0"/>
              <a:t>Основные виды алгоритмов сжатия </a:t>
            </a:r>
            <a:r>
              <a:rPr lang="ru-RU" b="1" dirty="0" err="1"/>
              <a:t>аудиосигналов</a:t>
            </a:r>
            <a:br>
              <a:rPr lang="ru-RU" dirty="0"/>
            </a:br>
            <a:endParaRPr lang="ru-RU" dirty="0"/>
          </a:p>
        </p:txBody>
      </p:sp>
      <p:sp>
        <p:nvSpPr>
          <p:cNvPr id="3" name="Объект 2"/>
          <p:cNvSpPr>
            <a:spLocks noGrp="1"/>
          </p:cNvSpPr>
          <p:nvPr>
            <p:ph idx="1"/>
          </p:nvPr>
        </p:nvSpPr>
        <p:spPr>
          <a:xfrm>
            <a:off x="1628775" y="1381125"/>
            <a:ext cx="9875837" cy="5314950"/>
          </a:xfrm>
        </p:spPr>
        <p:txBody>
          <a:bodyPr>
            <a:normAutofit lnSpcReduction="10000"/>
          </a:bodyPr>
          <a:lstStyle/>
          <a:p>
            <a:r>
              <a:rPr lang="ru-RU" dirty="0">
                <a:solidFill>
                  <a:schemeClr val="tx1"/>
                </a:solidFill>
              </a:rPr>
              <a:t>Сжатие речевого сегмента (РС) может быть как без потерь (архивация), так и с потерями. Причем в последнем случае это кодирование можно подразделить на три вида [2,3]:</a:t>
            </a:r>
          </a:p>
          <a:p>
            <a:r>
              <a:rPr lang="ru-RU" dirty="0">
                <a:solidFill>
                  <a:schemeClr val="tx1"/>
                </a:solidFill>
              </a:rPr>
              <a:t>1. Кодирование непосредственно реализации РС (</a:t>
            </a:r>
            <a:r>
              <a:rPr lang="ru-RU" dirty="0" err="1">
                <a:solidFill>
                  <a:schemeClr val="tx1"/>
                </a:solidFill>
              </a:rPr>
              <a:t>Wave</a:t>
            </a:r>
            <a:r>
              <a:rPr lang="ru-RU" dirty="0">
                <a:solidFill>
                  <a:schemeClr val="tx1"/>
                </a:solidFill>
              </a:rPr>
              <a:t> </a:t>
            </a:r>
            <a:r>
              <a:rPr lang="ru-RU" dirty="0" err="1">
                <a:solidFill>
                  <a:schemeClr val="tx1"/>
                </a:solidFill>
              </a:rPr>
              <a:t>Form</a:t>
            </a:r>
            <a:r>
              <a:rPr lang="ru-RU" dirty="0">
                <a:solidFill>
                  <a:schemeClr val="tx1"/>
                </a:solidFill>
              </a:rPr>
              <a:t> </a:t>
            </a:r>
            <a:r>
              <a:rPr lang="ru-RU" dirty="0" err="1">
                <a:solidFill>
                  <a:schemeClr val="tx1"/>
                </a:solidFill>
              </a:rPr>
              <a:t>Codec</a:t>
            </a:r>
            <a:r>
              <a:rPr lang="ru-RU" dirty="0">
                <a:solidFill>
                  <a:schemeClr val="tx1"/>
                </a:solidFill>
              </a:rPr>
              <a:t>);</a:t>
            </a:r>
          </a:p>
          <a:p>
            <a:r>
              <a:rPr lang="ru-RU" dirty="0">
                <a:solidFill>
                  <a:schemeClr val="tx1"/>
                </a:solidFill>
              </a:rPr>
              <a:t>2. Измерение, кодирование и передача на приемную сторону параметров РС, по которым уже на приемной стороне производится синтез этого (искусственного) РС. Такие системы называют </a:t>
            </a:r>
            <a:r>
              <a:rPr lang="ru-RU" dirty="0" err="1">
                <a:solidFill>
                  <a:schemeClr val="tx1"/>
                </a:solidFill>
              </a:rPr>
              <a:t>вокодерными</a:t>
            </a:r>
            <a:r>
              <a:rPr lang="ru-RU" dirty="0">
                <a:solidFill>
                  <a:schemeClr val="tx1"/>
                </a:solidFill>
              </a:rPr>
              <a:t> (</a:t>
            </a:r>
            <a:r>
              <a:rPr lang="ru-RU" dirty="0" err="1">
                <a:solidFill>
                  <a:schemeClr val="tx1"/>
                </a:solidFill>
              </a:rPr>
              <a:t>Source</a:t>
            </a:r>
            <a:r>
              <a:rPr lang="ru-RU" dirty="0">
                <a:solidFill>
                  <a:schemeClr val="tx1"/>
                </a:solidFill>
              </a:rPr>
              <a:t> </a:t>
            </a:r>
            <a:r>
              <a:rPr lang="ru-RU" dirty="0" err="1">
                <a:solidFill>
                  <a:schemeClr val="tx1"/>
                </a:solidFill>
              </a:rPr>
              <a:t>Codec</a:t>
            </a:r>
            <a:r>
              <a:rPr lang="ru-RU" dirty="0">
                <a:solidFill>
                  <a:schemeClr val="tx1"/>
                </a:solidFill>
              </a:rPr>
              <a:t>);</a:t>
            </a:r>
          </a:p>
          <a:p>
            <a:r>
              <a:rPr lang="ru-RU" dirty="0">
                <a:solidFill>
                  <a:schemeClr val="tx1"/>
                </a:solidFill>
              </a:rPr>
              <a:t>3. Гибридные способы кодирования, т.е. сочетание первого и второго способов кодирования.</a:t>
            </a:r>
          </a:p>
          <a:p>
            <a:r>
              <a:rPr lang="ru-RU" dirty="0">
                <a:solidFill>
                  <a:schemeClr val="tx1"/>
                </a:solidFill>
              </a:rPr>
              <a:t>Под кодированием подразумевается преобразование РС в некоторый «другой» сигнал, который можно представить с меньшим числом разрядов, что в итоге повысит скорость передачи данных. Одним из видов такого кодирования является дифференциальная импульсно-кодовая модуляция (ДИКМ).</a:t>
            </a:r>
          </a:p>
          <a:p>
            <a:r>
              <a:rPr lang="ru-RU" dirty="0">
                <a:solidFill>
                  <a:schemeClr val="tx1"/>
                </a:solidFill>
              </a:rPr>
              <a:t> </a:t>
            </a:r>
            <a:r>
              <a:rPr lang="ru-RU" b="1" dirty="0" err="1">
                <a:solidFill>
                  <a:schemeClr val="tx1"/>
                </a:solidFill>
              </a:rPr>
              <a:t>Компандирование</a:t>
            </a:r>
            <a:r>
              <a:rPr lang="ru-RU" dirty="0">
                <a:solidFill>
                  <a:schemeClr val="tx1"/>
                </a:solidFill>
              </a:rPr>
              <a:t> (от </a:t>
            </a:r>
            <a:r>
              <a:rPr lang="ru-RU" dirty="0">
                <a:solidFill>
                  <a:schemeClr val="tx1"/>
                </a:solidFill>
                <a:hlinkClick r:id="rId2" tooltip="Английский язык"/>
              </a:rPr>
              <a:t>англ.</a:t>
            </a:r>
            <a:r>
              <a:rPr lang="ru-RU" dirty="0">
                <a:solidFill>
                  <a:schemeClr val="tx1"/>
                </a:solidFill>
              </a:rPr>
              <a:t> </a:t>
            </a:r>
            <a:r>
              <a:rPr lang="ru-RU" b="1" i="1" dirty="0" err="1">
                <a:solidFill>
                  <a:schemeClr val="tx1"/>
                </a:solidFill>
              </a:rPr>
              <a:t>companding</a:t>
            </a:r>
            <a:r>
              <a:rPr lang="ru-RU" i="1" dirty="0">
                <a:solidFill>
                  <a:schemeClr val="tx1"/>
                </a:solidFill>
              </a:rPr>
              <a:t> — </a:t>
            </a:r>
            <a:r>
              <a:rPr lang="ru-RU" b="1" i="1" dirty="0" err="1">
                <a:solidFill>
                  <a:schemeClr val="tx1"/>
                </a:solidFill>
              </a:rPr>
              <a:t>comp</a:t>
            </a:r>
            <a:r>
              <a:rPr lang="ru-RU" i="1" dirty="0" err="1">
                <a:solidFill>
                  <a:schemeClr val="tx1"/>
                </a:solidFill>
              </a:rPr>
              <a:t>ression</a:t>
            </a:r>
            <a:r>
              <a:rPr lang="ru-RU" i="1" dirty="0">
                <a:solidFill>
                  <a:schemeClr val="tx1"/>
                </a:solidFill>
              </a:rPr>
              <a:t> + </a:t>
            </a:r>
            <a:r>
              <a:rPr lang="ru-RU" i="1" dirty="0" err="1">
                <a:solidFill>
                  <a:schemeClr val="tx1"/>
                </a:solidFill>
              </a:rPr>
              <a:t>exp</a:t>
            </a:r>
            <a:r>
              <a:rPr lang="ru-RU" b="1" i="1" dirty="0" err="1">
                <a:solidFill>
                  <a:schemeClr val="tx1"/>
                </a:solidFill>
              </a:rPr>
              <a:t>anding</a:t>
            </a:r>
            <a:r>
              <a:rPr lang="ru-RU" dirty="0">
                <a:solidFill>
                  <a:schemeClr val="tx1"/>
                </a:solidFill>
              </a:rPr>
              <a:t>) — это метод уменьшения эффектов каналов с ограниченным </a:t>
            </a:r>
            <a:r>
              <a:rPr lang="ru-RU" dirty="0">
                <a:solidFill>
                  <a:schemeClr val="tx1"/>
                </a:solidFill>
                <a:hlinkClick r:id="rId3" tooltip="Динамический диапазон"/>
              </a:rPr>
              <a:t>динамическим диапазоном</a:t>
            </a:r>
            <a:r>
              <a:rPr lang="ru-RU" dirty="0">
                <a:solidFill>
                  <a:schemeClr val="tx1"/>
                </a:solidFill>
              </a:rPr>
              <a:t>. Основан на увеличении числа интервалов </a:t>
            </a:r>
            <a:r>
              <a:rPr lang="ru-RU" dirty="0">
                <a:solidFill>
                  <a:schemeClr val="tx1"/>
                </a:solidFill>
                <a:hlinkClick r:id="rId4" tooltip="Квантование (обработка сигналов)"/>
              </a:rPr>
              <a:t>квантования</a:t>
            </a:r>
            <a:r>
              <a:rPr lang="ru-RU" dirty="0">
                <a:solidFill>
                  <a:schemeClr val="tx1"/>
                </a:solidFill>
              </a:rPr>
              <a:t> в области малых значений входного сигнала и уменьшении в области максимальных значений. </a:t>
            </a:r>
          </a:p>
        </p:txBody>
      </p:sp>
    </p:spTree>
    <p:extLst>
      <p:ext uri="{BB962C8B-B14F-4D97-AF65-F5344CB8AC3E}">
        <p14:creationId xmlns:p14="http://schemas.microsoft.com/office/powerpoint/2010/main" val="323919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977030" y="238125"/>
            <a:ext cx="11098060" cy="6475826"/>
          </a:xfrm>
        </p:spPr>
        <p:txBody>
          <a:bodyPr>
            <a:noAutofit/>
          </a:bodyPr>
          <a:lstStyle/>
          <a:p>
            <a:r>
              <a:rPr lang="ru-RU" sz="2000" dirty="0"/>
              <a:t>Кодеры формы волны аппроксимируют изменение сигнала во времени. Они требуют наибольших скоростей передачи, но имеют наилучшие показатели качества воспроизведенной речи. При параметрическом </a:t>
            </a:r>
            <a:r>
              <a:rPr lang="ru-RU" sz="2000" dirty="0" err="1"/>
              <a:t>компандировании</a:t>
            </a:r>
            <a:r>
              <a:rPr lang="ru-RU" sz="2000" dirty="0"/>
              <a:t> моделируется процесс </a:t>
            </a:r>
            <a:r>
              <a:rPr lang="ru-RU" sz="2000" dirty="0" err="1"/>
              <a:t>речеобразования</a:t>
            </a:r>
            <a:r>
              <a:rPr lang="ru-RU" sz="2000" dirty="0"/>
              <a:t> человека. В кодере из речевого сигнала вычисляются определенные параметры, передаваемые к декодеру, в котором они применяются для восстановления формы исходного сигнала. Использование исключительно параметрических методов приводит к потере натуральности звучания голоса и большой чувствительности к фоновым шумам. </a:t>
            </a:r>
            <a:r>
              <a:rPr lang="ru-RU" sz="2000" dirty="0" err="1"/>
              <a:t>Вокодерные</a:t>
            </a:r>
            <a:r>
              <a:rPr lang="ru-RU" sz="2000" dirty="0"/>
              <a:t> преобразования отличаются наименьшими требованиями к полосе пропускания.</a:t>
            </a:r>
          </a:p>
          <a:p>
            <a:r>
              <a:rPr lang="ru-RU" sz="2000" dirty="0"/>
              <a:t>Один из способов повышения эффективности использования полосы пропускания состоит в применении гибридных методов, основанных на принципах линейного предсказания и объединяющих параметрическое </a:t>
            </a:r>
            <a:r>
              <a:rPr lang="ru-RU" sz="2000" dirty="0" err="1"/>
              <a:t>компандирование</a:t>
            </a:r>
            <a:r>
              <a:rPr lang="ru-RU" sz="2000" dirty="0"/>
              <a:t> и кодирование формы волны. Большинство гибридных кодеров используют замкнутое кодирование (метод «анализ через синтез») на передающей стороне, что позволяет подкорректировать определенные параметры посредством сравнения результата синтеза с оригиналом. Это, безусловно, увеличивает время обработки, но обеспечивает лучшие показатели при передаче. </a:t>
            </a:r>
          </a:p>
        </p:txBody>
      </p:sp>
    </p:spTree>
    <p:extLst>
      <p:ext uri="{BB962C8B-B14F-4D97-AF65-F5344CB8AC3E}">
        <p14:creationId xmlns:p14="http://schemas.microsoft.com/office/powerpoint/2010/main" val="103995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33550" y="247650"/>
            <a:ext cx="9771062" cy="6324600"/>
          </a:xfrm>
        </p:spPr>
        <p:txBody>
          <a:bodyPr>
            <a:normAutofit fontScale="92500"/>
          </a:bodyPr>
          <a:lstStyle/>
          <a:p>
            <a:r>
              <a:rPr lang="ru-RU" dirty="0"/>
              <a:t>Если коротко — это волнообразные сгущения и разрежения воздуха (или другой среды), воспринимаемые органом слуха человека.</a:t>
            </a:r>
          </a:p>
          <a:p>
            <a:r>
              <a:rPr lang="ru-RU" dirty="0"/>
              <a:t>Когда речь идет о звуке, обычно используется выражение «звуковые колебания». И это отражает суть явления, поскольку механическое движение в упругой среде вызывает волнообразное колебание её плотности (те самые сгущения и разрежения), или с точки зрения помещенного в среду тела — колебание давления на это тело со стороны среды. Эти колебания давления и воспринимаются нами как звук:</a:t>
            </a:r>
          </a:p>
          <a:p>
            <a:endParaRPr lang="ru-RU" dirty="0"/>
          </a:p>
          <a:p>
            <a:endParaRPr lang="ru-RU" dirty="0"/>
          </a:p>
          <a:p>
            <a:r>
              <a:rPr lang="ru-RU" dirty="0"/>
              <a:t>Как видим, в результате механического воздействия частицы вещества не движутся последовательно в одном направлении, а совершают колебания относительно своего первоначального положения, это проявление </a:t>
            </a:r>
            <a:r>
              <a:rPr lang="ru-RU" dirty="0">
                <a:hlinkClick r:id="rId2"/>
              </a:rPr>
              <a:t>упругости вещества</a:t>
            </a:r>
            <a:r>
              <a:rPr lang="ru-RU" dirty="0"/>
              <a:t>.</a:t>
            </a:r>
          </a:p>
          <a:p>
            <a:r>
              <a:rPr lang="ru-RU" dirty="0"/>
              <a:t>Надо отметить, что в отличие от </a:t>
            </a:r>
            <a:r>
              <a:rPr lang="ru-RU" dirty="0">
                <a:hlinkClick r:id="rId3"/>
              </a:rPr>
              <a:t>поперечных волн</a:t>
            </a:r>
            <a:r>
              <a:rPr lang="ru-RU" dirty="0"/>
              <a:t>, которые, например, создает на поверхности воды брошенный камень, звуковые волны относятся к </a:t>
            </a:r>
            <a:r>
              <a:rPr lang="ru-RU" dirty="0">
                <a:hlinkClick r:id="rId4"/>
              </a:rPr>
              <a:t>продольным</a:t>
            </a:r>
            <a:r>
              <a:rPr lang="ru-RU" dirty="0"/>
              <a:t>, т.е. таким, в которых смещение частиц среды происходит в направлении распространения волны.</a:t>
            </a:r>
          </a:p>
          <a:p>
            <a:r>
              <a:rPr lang="ru-RU" dirty="0"/>
              <a:t>Конечно, звук может распространяться не только в воздухе. Это может быть любая среда, обладающая достаточной степенью упругости — газ, жидкость или твердое тело. Звук прекрасно распространяется, например, в воде или металле, но в менее упругих или высокоэластичных средах звуковые волны быстро затухают.</a:t>
            </a:r>
          </a:p>
          <a:p>
            <a:endParaRPr lang="ru-RU" dirty="0"/>
          </a:p>
          <a:p>
            <a:endParaRPr lang="ru-RU" dirty="0"/>
          </a:p>
        </p:txBody>
      </p:sp>
      <p:pic>
        <p:nvPicPr>
          <p:cNvPr id="14" name="Рисунок 13" descr="звук"/>
          <p:cNvPicPr/>
          <p:nvPr/>
        </p:nvPicPr>
        <p:blipFill>
          <a:blip r:embed="rId5">
            <a:extLst>
              <a:ext uri="{28A0092B-C50C-407E-A947-70E740481C1C}">
                <a14:useLocalDpi xmlns:a14="http://schemas.microsoft.com/office/drawing/2010/main" val="0"/>
              </a:ext>
            </a:extLst>
          </a:blip>
          <a:srcRect/>
          <a:stretch>
            <a:fillRect/>
          </a:stretch>
        </p:blipFill>
        <p:spPr bwMode="auto">
          <a:xfrm>
            <a:off x="3705225" y="2366962"/>
            <a:ext cx="3048000" cy="790575"/>
          </a:xfrm>
          <a:prstGeom prst="rect">
            <a:avLst/>
          </a:prstGeom>
          <a:noFill/>
          <a:ln>
            <a:noFill/>
          </a:ln>
        </p:spPr>
      </p:pic>
      <p:pic>
        <p:nvPicPr>
          <p:cNvPr id="15" name="Рисунок 14" descr="ухо"/>
          <p:cNvPicPr/>
          <p:nvPr/>
        </p:nvPicPr>
        <p:blipFill>
          <a:blip r:embed="rId6">
            <a:extLst>
              <a:ext uri="{28A0092B-C50C-407E-A947-70E740481C1C}">
                <a14:useLocalDpi xmlns:a14="http://schemas.microsoft.com/office/drawing/2010/main" val="0"/>
              </a:ext>
            </a:extLst>
          </a:blip>
          <a:srcRect/>
          <a:stretch>
            <a:fillRect/>
          </a:stretch>
        </p:blipFill>
        <p:spPr bwMode="auto">
          <a:xfrm>
            <a:off x="7143750" y="2366962"/>
            <a:ext cx="457200" cy="790575"/>
          </a:xfrm>
          <a:prstGeom prst="rect">
            <a:avLst/>
          </a:prstGeom>
          <a:noFill/>
          <a:ln>
            <a:noFill/>
          </a:ln>
        </p:spPr>
      </p:pic>
    </p:spTree>
    <p:extLst>
      <p:ext uri="{BB962C8B-B14F-4D97-AF65-F5344CB8AC3E}">
        <p14:creationId xmlns:p14="http://schemas.microsoft.com/office/powerpoint/2010/main" val="1494213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p:cNvPicPr>
          <p:nvPr>
            <p:ph idx="1"/>
          </p:nvPr>
        </p:nvPicPr>
        <p:blipFill>
          <a:blip r:embed="rId2"/>
          <a:stretch>
            <a:fillRect/>
          </a:stretch>
        </p:blipFill>
        <p:spPr>
          <a:xfrm>
            <a:off x="2718594" y="293687"/>
            <a:ext cx="6791325" cy="2590800"/>
          </a:xfrm>
          <a:prstGeom prst="rect">
            <a:avLst/>
          </a:prstGeom>
        </p:spPr>
      </p:pic>
      <p:sp>
        <p:nvSpPr>
          <p:cNvPr id="5" name="Прямоугольник 4"/>
          <p:cNvSpPr/>
          <p:nvPr/>
        </p:nvSpPr>
        <p:spPr>
          <a:xfrm>
            <a:off x="1895474" y="2992040"/>
            <a:ext cx="8753475" cy="3945054"/>
          </a:xfrm>
          <a:prstGeom prst="rect">
            <a:avLst/>
          </a:prstGeom>
        </p:spPr>
        <p:txBody>
          <a:bodyPr wrap="square">
            <a:spAutoFit/>
          </a:bodyPr>
          <a:lstStyle/>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Рассмотрим наиболее распространенные алгоритмы и</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области их применения [5]. Алгоритмы указаны в порядке убывания битовой</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скорости потока.</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Как правило, определяющими для выбора метода кодирования являются</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такие показатели, как:</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качество голоса по пятибалльной шкале экспертных оценок MOS (</a:t>
            </a:r>
            <a:r>
              <a:rPr lang="ru-RU" dirty="0" err="1">
                <a:latin typeface="Times New Roman" panose="02020603050405020304" pitchFamily="18" charset="0"/>
                <a:ea typeface="Calibri" panose="020F0502020204030204" pitchFamily="34" charset="0"/>
                <a:cs typeface="Times New Roman" panose="02020603050405020304" pitchFamily="18" charset="0"/>
              </a:rPr>
              <a:t>Mean</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Opinion Score, </a:t>
            </a:r>
            <a:r>
              <a:rPr lang="ru-RU" dirty="0">
                <a:latin typeface="Times New Roman" panose="02020603050405020304" pitchFamily="18" charset="0"/>
                <a:ea typeface="Calibri" panose="020F0502020204030204" pitchFamily="34" charset="0"/>
                <a:cs typeface="Times New Roman" panose="02020603050405020304" pitchFamily="18" charset="0"/>
              </a:rPr>
              <a:t>Рекомендация</a:t>
            </a:r>
            <a:r>
              <a:rPr lang="en-US" dirty="0">
                <a:latin typeface="Times New Roman" panose="02020603050405020304" pitchFamily="18" charset="0"/>
                <a:ea typeface="Calibri" panose="020F0502020204030204" pitchFamily="34" charset="0"/>
                <a:cs typeface="Times New Roman" panose="02020603050405020304" pitchFamily="18" charset="0"/>
              </a:rPr>
              <a:t> ITU-T P.800);</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задержка алгоритма;</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помехоустойчивость;</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степень ухудшения качества сигнала при квантовании QDU</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dirty="0" err="1">
                <a:latin typeface="Times New Roman" panose="02020603050405020304" pitchFamily="18" charset="0"/>
                <a:ea typeface="Calibri" panose="020F0502020204030204" pitchFamily="34" charset="0"/>
                <a:cs typeface="Times New Roman" panose="02020603050405020304" pitchFamily="18" charset="0"/>
              </a:rPr>
              <a:t>Quantization</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Distortion</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Units</a:t>
            </a:r>
            <a:r>
              <a:rPr lang="ru-RU" dirty="0">
                <a:latin typeface="Times New Roman" panose="02020603050405020304" pitchFamily="18" charset="0"/>
                <a:ea typeface="Calibri" panose="020F0502020204030204" pitchFamily="34" charset="0"/>
                <a:cs typeface="Times New Roman" panose="02020603050405020304" pitchFamily="18" charset="0"/>
              </a:rPr>
              <a:t>);</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распространенность, поддержка производителями оборудования и др.</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indent="450215">
              <a:lnSpc>
                <a:spcPct val="107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5256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3375" y="157385"/>
            <a:ext cx="8911687" cy="1280890"/>
          </a:xfrm>
        </p:spPr>
        <p:txBody>
          <a:bodyPr/>
          <a:lstStyle/>
          <a:p>
            <a:r>
              <a:rPr lang="ru-RU" b="1" dirty="0"/>
              <a:t>Алгоритмы сжатия </a:t>
            </a:r>
            <a:r>
              <a:rPr lang="ru-RU" b="1" dirty="0" err="1"/>
              <a:t>аудиосигналов</a:t>
            </a:r>
            <a:br>
              <a:rPr lang="ru-RU" dirty="0"/>
            </a:br>
            <a:endParaRPr lang="ru-RU" dirty="0"/>
          </a:p>
        </p:txBody>
      </p:sp>
      <p:sp>
        <p:nvSpPr>
          <p:cNvPr id="3" name="Объект 2"/>
          <p:cNvSpPr>
            <a:spLocks noGrp="1"/>
          </p:cNvSpPr>
          <p:nvPr>
            <p:ph idx="1"/>
          </p:nvPr>
        </p:nvSpPr>
        <p:spPr>
          <a:xfrm>
            <a:off x="771525" y="962024"/>
            <a:ext cx="11039475" cy="5686425"/>
          </a:xfrm>
        </p:spPr>
        <p:txBody>
          <a:bodyPr>
            <a:normAutofit/>
          </a:bodyPr>
          <a:lstStyle/>
          <a:p>
            <a:r>
              <a:rPr lang="ru-RU" b="1" dirty="0"/>
              <a:t>Дифференциальная импульсно-кодовая модуляция</a:t>
            </a:r>
            <a:endParaRPr lang="ru-RU" dirty="0"/>
          </a:p>
          <a:p>
            <a:r>
              <a:rPr lang="ru-RU" sz="2000" dirty="0"/>
              <a:t>В обычной импульсно-кодовой модуляции каждый отсчет кодируется независимо от других. Однако у многих источников сигнала при стробировании с частотой Найквиста или быстрее проявляется значительная корреляция между последовательными отсчетами в частности, источник РС является квазистационарным источником и может относиться к рассматриваемым видам источников). Другими словами, изменение амплитуды между последовательными отсчетами в среднем относительно малы. Следовательно, схема кодирования, которая учитывает избыточность отсчетов, будет требовать более низкой битовой скорости.</a:t>
            </a:r>
          </a:p>
          <a:p>
            <a:r>
              <a:rPr lang="ru-RU" sz="2000" dirty="0"/>
              <a:t>При дифференциальной импульсно-кодовой модуляции (ДИКМ) по каналу связи передаются не значения отсчетов сообщения, а разность между отсчетами. Один из распространённых способов эффективной передачи непрерывных сообщений - способ передачи с предсказанием.</a:t>
            </a:r>
          </a:p>
          <a:p>
            <a:endParaRPr lang="ru-RU" dirty="0"/>
          </a:p>
          <a:p>
            <a:endParaRPr lang="ru-RU" dirty="0"/>
          </a:p>
        </p:txBody>
      </p:sp>
    </p:spTree>
    <p:extLst>
      <p:ext uri="{BB962C8B-B14F-4D97-AF65-F5344CB8AC3E}">
        <p14:creationId xmlns:p14="http://schemas.microsoft.com/office/powerpoint/2010/main" val="2623990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993731" y="125261"/>
            <a:ext cx="11198269" cy="6601216"/>
          </a:xfrm>
        </p:spPr>
        <p:txBody>
          <a:bodyPr>
            <a:normAutofit/>
          </a:bodyPr>
          <a:lstStyle/>
          <a:p>
            <a:r>
              <a:rPr lang="ru-RU" sz="1900" dirty="0"/>
              <a:t>Последовательность коррелированных отсчётов исходного сигнала подают на один из входов вычитающего устройства, на другой вход поступает сигнал предсказания, сформированный из предыдущих отсчётов. Полученный сигнал ошибки предсказания поступает в тракт передачи. Поскольку в сигнале ошибки как раз и содержатся новые сведения, представляющие разность между истинным и предсказанным значением, то такой способ передачи называется передачей с предсказанием.</a:t>
            </a:r>
          </a:p>
          <a:p>
            <a:r>
              <a:rPr lang="ru-RU" sz="1900" dirty="0"/>
              <a:t>Известно большое число вариантов реализации кодирования с предсказанием. Основное различие сводится к различию операций формирования сигнала ошибки: в одних системах сигнал ошибки формируется в аналоговой форме, а затем кодируется, в других - вначале кодируется исходный аналоговый сигнал, а затем формируется сигнал ошибки. В системах с ДИКМ обычно применяют неравномерное квантование сигнала ошибки, так как наиболее вероятны малые ошибки. Поскольку мощность шума квантования составляет определённую долю мощности квантуемого процесса, а мощность ошибки предсказания существенно меньше мощности сообщения, шум квантования при ДИКМ меньше, чем при обычной ИКМ при том же числе уровней. ДИКМ обеспечивает одинаковое с ИКМ качество передачи при меньшем числе символов в кодовой комбинации Корреляция между отсчётами возрастает по мере сокращения интервала между ними. Поэтому в пределе при большой частоте дискретизации число уровней квантования сигнала ошибки можно уменьшить до двух и перейти к одноразрядным системам. Такой способ кодирования называют дельта-модуляцией (ДМ). Дельта модуляция (ДМ), отличается от ДИКМ тем, что передается только знак сигнала ошибки.</a:t>
            </a:r>
          </a:p>
          <a:p>
            <a:pPr marL="0" indent="0">
              <a:buNone/>
            </a:pPr>
            <a:endParaRPr lang="ru-RU" dirty="0"/>
          </a:p>
        </p:txBody>
      </p:sp>
    </p:spTree>
    <p:extLst>
      <p:ext uri="{BB962C8B-B14F-4D97-AF65-F5344CB8AC3E}">
        <p14:creationId xmlns:p14="http://schemas.microsoft.com/office/powerpoint/2010/main" val="1835955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981075" y="190501"/>
            <a:ext cx="11081489" cy="6667500"/>
          </a:xfrm>
        </p:spPr>
        <p:txBody>
          <a:bodyPr>
            <a:normAutofit/>
          </a:bodyPr>
          <a:lstStyle/>
          <a:p>
            <a:r>
              <a:rPr lang="ru-RU" sz="2000" dirty="0"/>
              <a:t>Стандарт MPEG-1 сжатия видеофильмов состоит из двух основных частей: сжатия видео и сжатия звука. Стандарт, описывающий MPEG-1, имеет нормативный и описательный разделы. Нормативный раздел содержит спецификации стандарта: таблицы с различными параметрами и кодами Хаффмана, которые используются в стандарте MPEG. Описательный раздел иллюстрирует выбранные концепции, объясняет причины выбора того или иного подхода, содержит необходимые базовые сведения, например, алгоритм задающий </a:t>
            </a:r>
            <a:r>
              <a:rPr lang="ru-RU" sz="2000" dirty="0" err="1"/>
              <a:t>психоакустическую</a:t>
            </a:r>
            <a:r>
              <a:rPr lang="ru-RU" sz="2000" dirty="0"/>
              <a:t> модель. Основной принцип сжатия аудиоданных основан на сжатии с потерями. Общий принцип таков: в исходном WAV файле, как известно, хранится полная информация об исходном звуке, оцифрованном и проквантованном с частотой 44 кГц. Именно эта информация и хранится на обычных аудио-CD. В соответствии с теоремой Котельникова, этой информации абсолютно достаточно для воспроизведения всех частот исходного сигнала, меньших половины частоты квантования. Т.е. все частоты до 22кГц включительно воспроизводятся так же, как они звучали при оцифровке. Для сжатия аудио данных самое удачное решение было</a:t>
            </a:r>
          </a:p>
        </p:txBody>
      </p:sp>
    </p:spTree>
    <p:extLst>
      <p:ext uri="{BB962C8B-B14F-4D97-AF65-F5344CB8AC3E}">
        <p14:creationId xmlns:p14="http://schemas.microsoft.com/office/powerpoint/2010/main" val="76856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939452" y="313151"/>
            <a:ext cx="10565160" cy="5598071"/>
          </a:xfrm>
        </p:spPr>
        <p:txBody>
          <a:bodyPr/>
          <a:lstStyle/>
          <a:p>
            <a:r>
              <a:rPr lang="ru-RU" dirty="0"/>
              <a:t>найдено, разработано и запатентовано учеными из немецкого университета имени Фраунгофера. Формат файлов, (и стандарт) который они разработали, носил название MPEG Layer-3 (сокращенно MP3). Благодаря тому, что лицензия позволяла неограниченное и бесплатное некоммерческое использование формата, он приобрел широкое распространение и популярность и является доминирующим форматом сжатия до сих пор. При кодировании в MP3 исходный звуковой файл режется на фрагменты, длительностью по 50 миллисекунд, каждый из которых анализируется отдельно. При анализе </a:t>
            </a:r>
            <a:r>
              <a:rPr lang="ru-RU" b="1" dirty="0"/>
              <a:t>фрагмент раскладывается на гармоники по методу Фурье</a:t>
            </a:r>
            <a:r>
              <a:rPr lang="ru-RU" dirty="0"/>
              <a:t>, из которых в соответствии с теорией восприятия звука человеческим ухом выбрасываются те гармоники, которые человек не воспринимает или воспринимает хуже на фоне остальных. Кроме того, выбрасываются звуки, замаскированные вследствие инертности слуха. Информация об оставшихся после фильтрации гармониках и записывается в MP3 файл, который в результате получается гораздо меньше по размеру, чем исходный WAV.</a:t>
            </a:r>
          </a:p>
          <a:p>
            <a:r>
              <a:rPr lang="ru-RU" dirty="0"/>
              <a:t>При воспроизведении производится обратное преобразование, при котором оставшиеся гармоники вновь преобразуются в звуковую волну. Получающийся звук не совпадает с исходным, но поскольку отбрасывались малозначимые и не слышимые звуки, отличить сигнал от исходного для человеческого уха достаточно сложно.</a:t>
            </a:r>
          </a:p>
        </p:txBody>
      </p:sp>
    </p:spTree>
    <p:extLst>
      <p:ext uri="{BB962C8B-B14F-4D97-AF65-F5344CB8AC3E}">
        <p14:creationId xmlns:p14="http://schemas.microsoft.com/office/powerpoint/2010/main" val="2978109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69100" y="195485"/>
            <a:ext cx="8911687" cy="1280890"/>
          </a:xfrm>
        </p:spPr>
        <p:txBody>
          <a:bodyPr/>
          <a:lstStyle/>
          <a:p>
            <a:r>
              <a:rPr lang="ru-RU" b="1" dirty="0"/>
              <a:t>Смысл понятия "</a:t>
            </a:r>
            <a:r>
              <a:rPr lang="ru-RU" b="1" dirty="0" err="1"/>
              <a:t>битрейт</a:t>
            </a:r>
            <a:r>
              <a:rPr lang="ru-RU" b="1" dirty="0"/>
              <a:t>".</a:t>
            </a:r>
            <a:br>
              <a:rPr lang="ru-RU" dirty="0"/>
            </a:br>
            <a:endParaRPr lang="ru-RU" dirty="0"/>
          </a:p>
        </p:txBody>
      </p:sp>
      <p:sp>
        <p:nvSpPr>
          <p:cNvPr id="3" name="Объект 2"/>
          <p:cNvSpPr>
            <a:spLocks noGrp="1"/>
          </p:cNvSpPr>
          <p:nvPr>
            <p:ph idx="1"/>
          </p:nvPr>
        </p:nvSpPr>
        <p:spPr>
          <a:xfrm>
            <a:off x="1419225" y="714375"/>
            <a:ext cx="10085387" cy="6076950"/>
          </a:xfrm>
        </p:spPr>
        <p:txBody>
          <a:bodyPr>
            <a:normAutofit/>
          </a:bodyPr>
          <a:lstStyle/>
          <a:p>
            <a:r>
              <a:rPr lang="ru-RU" sz="2000" dirty="0" err="1"/>
              <a:t>Битрейт</a:t>
            </a:r>
            <a:r>
              <a:rPr lang="ru-RU" sz="2000" dirty="0"/>
              <a:t> (англ. </a:t>
            </a:r>
            <a:r>
              <a:rPr lang="ru-RU" sz="2000" dirty="0" err="1"/>
              <a:t>bitrate</a:t>
            </a:r>
            <a:r>
              <a:rPr lang="ru-RU" sz="2000" dirty="0"/>
              <a:t>) — буквально, скорость прохождения битов информации. </a:t>
            </a:r>
            <a:r>
              <a:rPr lang="ru-RU" sz="2000" dirty="0" err="1"/>
              <a:t>Битрейт</a:t>
            </a:r>
            <a:r>
              <a:rPr lang="ru-RU" sz="2000" dirty="0"/>
              <a:t> принято использовать при измерении эффективной скорости передачи информации по каналу, то есть скорости передачи «полезной информации» (помимо таковой по каналу может передаваться служебная информация, например, стартовые и стоповые символы при асинхронной передаче, или контрольные символы при избыточном кодировании). Термин </a:t>
            </a:r>
            <a:r>
              <a:rPr lang="ru-RU" sz="2000" dirty="0" err="1"/>
              <a:t>битрейт</a:t>
            </a:r>
            <a:r>
              <a:rPr lang="ru-RU" sz="2000" dirty="0"/>
              <a:t> используется в двух основных значениях :</a:t>
            </a:r>
          </a:p>
          <a:p>
            <a:r>
              <a:rPr lang="ru-RU" sz="2000" dirty="0"/>
              <a:t>1. Характеристика канала или устройства – максимальное количество бит, которое можно передать в единицу времени</a:t>
            </a:r>
          </a:p>
          <a:p>
            <a:r>
              <a:rPr lang="ru-RU" sz="2000" dirty="0"/>
              <a:t>2. Величина потока данных передаваемого в реальном времени (минимальный размер канала, который сможет пропустить этот поток без задержек). Частный случай – </a:t>
            </a:r>
            <a:r>
              <a:rPr lang="ru-RU" sz="2000" dirty="0" err="1"/>
              <a:t>битрейт</a:t>
            </a:r>
            <a:r>
              <a:rPr lang="ru-RU" sz="2000" dirty="0"/>
              <a:t> сжатого звука или видео.</a:t>
            </a:r>
          </a:p>
          <a:p>
            <a:endParaRPr lang="ru-RU" dirty="0"/>
          </a:p>
        </p:txBody>
      </p:sp>
    </p:spTree>
    <p:extLst>
      <p:ext uri="{BB962C8B-B14F-4D97-AF65-F5344CB8AC3E}">
        <p14:creationId xmlns:p14="http://schemas.microsoft.com/office/powerpoint/2010/main" val="2012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02082" y="388307"/>
            <a:ext cx="10502530" cy="5522915"/>
          </a:xfrm>
        </p:spPr>
        <p:txBody>
          <a:bodyPr>
            <a:noAutofit/>
          </a:bodyPr>
          <a:lstStyle/>
          <a:p>
            <a:r>
              <a:rPr lang="ru-RU" sz="2000" dirty="0"/>
              <a:t>Чем меньше </a:t>
            </a:r>
            <a:r>
              <a:rPr lang="ru-RU" sz="2000" dirty="0" err="1"/>
              <a:t>битрейт</a:t>
            </a:r>
            <a:r>
              <a:rPr lang="ru-RU" sz="2000" dirty="0"/>
              <a:t>, тем меньший размер имеют файлы с одинаковой по времени длине. С другой стороны, чем он меньше, тем большее количество "лишних" гармоник приходится отбрасывать. При очень низких </a:t>
            </a:r>
            <a:r>
              <a:rPr lang="ru-RU" sz="2000" dirty="0" err="1"/>
              <a:t>битрейтах</a:t>
            </a:r>
            <a:r>
              <a:rPr lang="ru-RU" sz="2000" dirty="0"/>
              <a:t> (16- 24 килобита/с) музыку сложно воспринимать, а голос, хотя и остается разборчивым, приобретает весьма "психоделическую" окраску.</a:t>
            </a:r>
          </a:p>
          <a:p>
            <a:r>
              <a:rPr lang="ru-RU" sz="2000" dirty="0"/>
              <a:t>Переменный </a:t>
            </a:r>
            <a:r>
              <a:rPr lang="ru-RU" sz="2000" dirty="0" err="1"/>
              <a:t>битрейт</a:t>
            </a:r>
            <a:r>
              <a:rPr lang="ru-RU" sz="2000" dirty="0"/>
              <a:t> позволяет уменьшить размер файла при таком же качестве за счет устранения избыточности. Иначе говоря, нет необходимости кодировать тишину с </a:t>
            </a:r>
            <a:r>
              <a:rPr lang="ru-RU" sz="2000" dirty="0" err="1"/>
              <a:t>битрейтом</a:t>
            </a:r>
            <a:r>
              <a:rPr lang="ru-RU" sz="2000" dirty="0"/>
              <a:t> 256 кбит/с, если ее с точно таким же качеством можно воспроизвести с </a:t>
            </a:r>
            <a:r>
              <a:rPr lang="ru-RU" sz="2000" dirty="0" err="1"/>
              <a:t>битрейтом</a:t>
            </a:r>
            <a:r>
              <a:rPr lang="ru-RU" sz="2000" dirty="0"/>
              <a:t> 64 кбит/с. Качество </a:t>
            </a:r>
            <a:r>
              <a:rPr lang="ru-RU" sz="2000" dirty="0" err="1"/>
              <a:t>аудиотреков</a:t>
            </a:r>
            <a:r>
              <a:rPr lang="ru-RU" sz="2000" dirty="0"/>
              <a:t> в MPEG-1 может варьироваться в очень больших пределах – от высококачественного до крайне низкого. Окончательно все форматы сжатия аудиоданных были стандартизированы в 1992 году европейской комиссией по стандартам ISO. В зависимости от используемого кодера и степени сжатия аудиоинформация видеоролика может быть представлена в следующем виде: моно, </a:t>
            </a:r>
            <a:r>
              <a:rPr lang="ru-RU" sz="2000" dirty="0" err="1"/>
              <a:t>dual</a:t>
            </a:r>
            <a:r>
              <a:rPr lang="ru-RU" sz="2000" dirty="0"/>
              <a:t> </a:t>
            </a:r>
            <a:r>
              <a:rPr lang="ru-RU" sz="2000" dirty="0" err="1"/>
              <a:t>mono</a:t>
            </a:r>
            <a:r>
              <a:rPr lang="ru-RU" sz="2000" dirty="0"/>
              <a:t>, стерео, интенсивное стерео (стереосигналы, чьи частоты превышают 2 кГц объединяются в моно), m/s стерео (один канал - сумма сигналов, другой - разница) и по частоте дискретизации могут быть: 48, 44.1 и 32 кГц.</a:t>
            </a:r>
          </a:p>
          <a:p>
            <a:endParaRPr lang="ru-RU" sz="2000" dirty="0"/>
          </a:p>
        </p:txBody>
      </p:sp>
    </p:spTree>
    <p:extLst>
      <p:ext uri="{BB962C8B-B14F-4D97-AF65-F5344CB8AC3E}">
        <p14:creationId xmlns:p14="http://schemas.microsoft.com/office/powerpoint/2010/main" val="1344675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90676" y="243110"/>
            <a:ext cx="9656762" cy="1280890"/>
          </a:xfrm>
        </p:spPr>
        <p:txBody>
          <a:bodyPr/>
          <a:lstStyle/>
          <a:p>
            <a:r>
              <a:rPr lang="ru-RU" dirty="0"/>
              <a:t>Анализ возможностей алгоритмов сжатия </a:t>
            </a:r>
            <a:r>
              <a:rPr lang="ru-RU" dirty="0" err="1"/>
              <a:t>аудиосигналов</a:t>
            </a:r>
            <a:endParaRPr lang="ru-RU" dirty="0"/>
          </a:p>
        </p:txBody>
      </p:sp>
      <p:sp>
        <p:nvSpPr>
          <p:cNvPr id="3" name="Объект 2"/>
          <p:cNvSpPr>
            <a:spLocks noGrp="1"/>
          </p:cNvSpPr>
          <p:nvPr>
            <p:ph idx="1"/>
          </p:nvPr>
        </p:nvSpPr>
        <p:spPr>
          <a:xfrm>
            <a:off x="990601" y="1523999"/>
            <a:ext cx="10514012" cy="4886325"/>
          </a:xfrm>
        </p:spPr>
        <p:txBody>
          <a:bodyPr>
            <a:normAutofit/>
          </a:bodyPr>
          <a:lstStyle/>
          <a:p>
            <a:r>
              <a:rPr lang="ru-RU" sz="2000" dirty="0"/>
              <a:t>Для того чтобы грамотно выбрать речевой кодек, достаточно представления об используемом в нем методе (на котором базируется алгоритм кодирования) и о процессе согласования сигнала, полученного после цифровой обработки, с цифровым каналом связи.</a:t>
            </a:r>
          </a:p>
          <a:p>
            <a:r>
              <a:rPr lang="ru-RU" sz="2000" dirty="0"/>
              <a:t>Поскольку рассматриваемые методы кодирования являются методами сжатия звука с потерями, то при восстановлении (декодировании) звукового сигнала наблюдаются искажения сигнала.</a:t>
            </a:r>
          </a:p>
          <a:p>
            <a:r>
              <a:rPr lang="ru-RU" sz="2000" dirty="0"/>
              <a:t>В качестве примера подобных искажений на рис. 2 приведен фрагмент исходного звукового сигнала, а на рис. 3 и рис.4 – соответствующие ему фрагменты после восстановления кодеками MPEG AAC и GSM 6.10.</a:t>
            </a:r>
          </a:p>
        </p:txBody>
      </p:sp>
    </p:spTree>
    <p:extLst>
      <p:ext uri="{BB962C8B-B14F-4D97-AF65-F5344CB8AC3E}">
        <p14:creationId xmlns:p14="http://schemas.microsoft.com/office/powerpoint/2010/main" val="3478312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stretch>
            <a:fillRect/>
          </a:stretch>
        </p:blipFill>
        <p:spPr>
          <a:xfrm>
            <a:off x="1681162" y="290195"/>
            <a:ext cx="4219575" cy="2353310"/>
          </a:xfrm>
          <a:prstGeom prst="rect">
            <a:avLst/>
          </a:prstGeom>
        </p:spPr>
      </p:pic>
      <p:pic>
        <p:nvPicPr>
          <p:cNvPr id="5" name="Рисунок 4"/>
          <p:cNvPicPr/>
          <p:nvPr/>
        </p:nvPicPr>
        <p:blipFill>
          <a:blip r:embed="rId3"/>
          <a:stretch>
            <a:fillRect/>
          </a:stretch>
        </p:blipFill>
        <p:spPr>
          <a:xfrm>
            <a:off x="7046912" y="428942"/>
            <a:ext cx="4181475" cy="2380615"/>
          </a:xfrm>
          <a:prstGeom prst="rect">
            <a:avLst/>
          </a:prstGeom>
        </p:spPr>
      </p:pic>
      <p:pic>
        <p:nvPicPr>
          <p:cNvPr id="6" name="Рисунок 5"/>
          <p:cNvPicPr/>
          <p:nvPr/>
        </p:nvPicPr>
        <p:blipFill>
          <a:blip r:embed="rId4"/>
          <a:stretch>
            <a:fillRect/>
          </a:stretch>
        </p:blipFill>
        <p:spPr>
          <a:xfrm>
            <a:off x="7237412" y="2885662"/>
            <a:ext cx="4267200" cy="238125"/>
          </a:xfrm>
          <a:prstGeom prst="rect">
            <a:avLst/>
          </a:prstGeom>
        </p:spPr>
      </p:pic>
      <p:pic>
        <p:nvPicPr>
          <p:cNvPr id="7" name="Рисунок 6"/>
          <p:cNvPicPr/>
          <p:nvPr/>
        </p:nvPicPr>
        <p:blipFill>
          <a:blip r:embed="rId5"/>
          <a:stretch>
            <a:fillRect/>
          </a:stretch>
        </p:blipFill>
        <p:spPr>
          <a:xfrm>
            <a:off x="2295525" y="3195637"/>
            <a:ext cx="3781425" cy="2255828"/>
          </a:xfrm>
          <a:prstGeom prst="rect">
            <a:avLst/>
          </a:prstGeom>
        </p:spPr>
      </p:pic>
      <p:pic>
        <p:nvPicPr>
          <p:cNvPr id="8" name="Рисунок 7"/>
          <p:cNvPicPr/>
          <p:nvPr/>
        </p:nvPicPr>
        <p:blipFill>
          <a:blip r:embed="rId6"/>
          <a:stretch>
            <a:fillRect/>
          </a:stretch>
        </p:blipFill>
        <p:spPr>
          <a:xfrm>
            <a:off x="2295525" y="5570527"/>
            <a:ext cx="4114800" cy="219075"/>
          </a:xfrm>
          <a:prstGeom prst="rect">
            <a:avLst/>
          </a:prstGeom>
        </p:spPr>
      </p:pic>
      <p:pic>
        <p:nvPicPr>
          <p:cNvPr id="9" name="Рисунок 8"/>
          <p:cNvPicPr/>
          <p:nvPr/>
        </p:nvPicPr>
        <p:blipFill rotWithShape="1">
          <a:blip r:embed="rId7"/>
          <a:srcRect b="33332"/>
          <a:stretch/>
        </p:blipFill>
        <p:spPr bwMode="auto">
          <a:xfrm>
            <a:off x="7111998" y="3485419"/>
            <a:ext cx="3822701" cy="262986"/>
          </a:xfrm>
          <a:prstGeom prst="rect">
            <a:avLst/>
          </a:prstGeom>
          <a:ln>
            <a:noFill/>
          </a:ln>
          <a:extLst>
            <a:ext uri="{53640926-AAD7-44D8-BBD7-CCE9431645EC}">
              <a14:shadowObscured xmlns:a14="http://schemas.microsoft.com/office/drawing/2010/main"/>
            </a:ext>
          </a:extLst>
        </p:spPr>
      </p:pic>
      <p:pic>
        <p:nvPicPr>
          <p:cNvPr id="10" name="Рисунок 9"/>
          <p:cNvPicPr/>
          <p:nvPr/>
        </p:nvPicPr>
        <p:blipFill>
          <a:blip r:embed="rId8"/>
          <a:stretch>
            <a:fillRect/>
          </a:stretch>
        </p:blipFill>
        <p:spPr>
          <a:xfrm>
            <a:off x="6410325" y="3867467"/>
            <a:ext cx="4962525" cy="666750"/>
          </a:xfrm>
          <a:prstGeom prst="rect">
            <a:avLst/>
          </a:prstGeom>
        </p:spPr>
      </p:pic>
    </p:spTree>
    <p:extLst>
      <p:ext uri="{BB962C8B-B14F-4D97-AF65-F5344CB8AC3E}">
        <p14:creationId xmlns:p14="http://schemas.microsoft.com/office/powerpoint/2010/main" val="1886589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p:nvPr/>
        </p:nvPicPr>
        <p:blipFill>
          <a:blip r:embed="rId2"/>
          <a:stretch>
            <a:fillRect/>
          </a:stretch>
        </p:blipFill>
        <p:spPr>
          <a:xfrm>
            <a:off x="1966912" y="223837"/>
            <a:ext cx="8824913" cy="6396038"/>
          </a:xfrm>
          <a:prstGeom prst="rect">
            <a:avLst/>
          </a:prstGeom>
        </p:spPr>
      </p:pic>
    </p:spTree>
    <p:extLst>
      <p:ext uri="{BB962C8B-B14F-4D97-AF65-F5344CB8AC3E}">
        <p14:creationId xmlns:p14="http://schemas.microsoft.com/office/powerpoint/2010/main" val="2521779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14500" y="352425"/>
            <a:ext cx="9790112" cy="5558797"/>
          </a:xfrm>
        </p:spPr>
        <p:txBody>
          <a:bodyPr>
            <a:normAutofit/>
          </a:bodyPr>
          <a:lstStyle/>
          <a:p>
            <a:r>
              <a:rPr lang="ru-RU" dirty="0"/>
              <a:t>Важная характеристика звуковой волны — её частота. Человеческое ухо способно воспринимать изменения давления в определенном диапазоне частот, приблизительно от 20 до 20000 колебаний в секунду (или Герц), такие колебания и называют звуковыми. Колебания с меньшей частотой называют инфразвуком, а с большей — ультразвуком.</a:t>
            </a:r>
          </a:p>
          <a:p>
            <a:r>
              <a:rPr lang="ru-RU" dirty="0"/>
              <a:t>Таким образом, звук — понятие психофизическое, т.е. связанное со способом восприятия этого физического явления сенсорным аппаратом и сознанием человека:</a:t>
            </a:r>
          </a:p>
          <a:p>
            <a:pPr lvl="0"/>
            <a:r>
              <a:rPr lang="ru-RU" dirty="0"/>
              <a:t>частоту колебаний давления мы воспринимаем как </a:t>
            </a:r>
            <a:r>
              <a:rPr lang="ru-RU" u="sng" dirty="0">
                <a:hlinkClick r:id="rId2"/>
              </a:rPr>
              <a:t>высоту звука</a:t>
            </a:r>
            <a:r>
              <a:rPr lang="ru-RU" dirty="0"/>
              <a:t>,</a:t>
            </a:r>
          </a:p>
          <a:p>
            <a:pPr lvl="0"/>
            <a:r>
              <a:rPr lang="ru-RU" dirty="0"/>
              <a:t>амплитуду этих колебаний как его </a:t>
            </a:r>
            <a:r>
              <a:rPr lang="ru-RU" u="sng" dirty="0">
                <a:hlinkClick r:id="rId3"/>
              </a:rPr>
              <a:t>громкость</a:t>
            </a:r>
            <a:r>
              <a:rPr lang="ru-RU" dirty="0"/>
              <a:t>,</a:t>
            </a:r>
          </a:p>
          <a:p>
            <a:pPr lvl="0"/>
            <a:r>
              <a:rPr lang="ru-RU" dirty="0"/>
              <a:t>а спектральный состав, т.е. относительную интенсивность компонентов, из которых складывается любое сложной колебание — как </a:t>
            </a:r>
            <a:r>
              <a:rPr lang="ru-RU" u="sng" dirty="0">
                <a:hlinkClick r:id="rId4"/>
              </a:rPr>
              <a:t>тембр</a:t>
            </a:r>
            <a:r>
              <a:rPr lang="ru-RU" dirty="0"/>
              <a:t>.</a:t>
            </a:r>
          </a:p>
          <a:p>
            <a:r>
              <a:rPr lang="ru-RU" dirty="0"/>
              <a:t>«С одной стороны, звук - это объективное физическое явление, колебательный процесс, порождающий в упругой среде быстро распространяющиеся волны. С другой же - субъективное психологическое: нечто воспринятое слухом и отразившееся в сознании в виде особого психического образа» (Е. </a:t>
            </a:r>
            <a:r>
              <a:rPr lang="ru-RU" dirty="0" err="1"/>
              <a:t>Назайкинский</a:t>
            </a:r>
            <a:r>
              <a:rPr lang="ru-RU" dirty="0"/>
              <a:t>).</a:t>
            </a:r>
          </a:p>
          <a:p>
            <a:endParaRPr lang="ru-RU" dirty="0"/>
          </a:p>
        </p:txBody>
      </p:sp>
    </p:spTree>
    <p:extLst>
      <p:ext uri="{BB962C8B-B14F-4D97-AF65-F5344CB8AC3E}">
        <p14:creationId xmlns:p14="http://schemas.microsoft.com/office/powerpoint/2010/main" val="3787390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92925" y="624110"/>
            <a:ext cx="8911687" cy="680815"/>
          </a:xfrm>
        </p:spPr>
        <p:txBody>
          <a:bodyPr>
            <a:normAutofit fontScale="90000"/>
          </a:bodyPr>
          <a:lstStyle/>
          <a:p>
            <a:r>
              <a:rPr lang="ru-RU" dirty="0"/>
              <a:t>Спектральный состав звука и шумы</a:t>
            </a:r>
            <a:br>
              <a:rPr lang="ru-RU" dirty="0"/>
            </a:br>
            <a:endParaRPr lang="ru-RU" dirty="0"/>
          </a:p>
        </p:txBody>
      </p:sp>
      <p:sp>
        <p:nvSpPr>
          <p:cNvPr id="3" name="Объект 2"/>
          <p:cNvSpPr>
            <a:spLocks noGrp="1"/>
          </p:cNvSpPr>
          <p:nvPr>
            <p:ph idx="1"/>
          </p:nvPr>
        </p:nvSpPr>
        <p:spPr>
          <a:xfrm>
            <a:off x="2474912" y="1190625"/>
            <a:ext cx="8915400" cy="4406272"/>
          </a:xfrm>
        </p:spPr>
        <p:txBody>
          <a:bodyPr/>
          <a:lstStyle/>
          <a:p>
            <a:r>
              <a:rPr lang="ru-RU" dirty="0"/>
              <a:t>Совсем не каждый звук обладает такой характеристикой, как высота. Большинство естественных звуков относится к шумам, это звуки, не имеющие определенной высоты. Казалось бы, это противоречит сказанному выше, ведь в качестве высоты звука мы воспринимаем его частоту, которая характеризует любое колебательное движение.</a:t>
            </a:r>
          </a:p>
          <a:p>
            <a:r>
              <a:rPr lang="ru-RU" dirty="0"/>
              <a:t>Это объясняется способом восприятия звуковых колебаний слуховым аппаратом человека. Технически мы воспринимаем любое сложное звуковое колебание как набор гармонических (синусоидальных) колебаний (см. </a:t>
            </a:r>
            <a:r>
              <a:rPr lang="ru-RU" u="sng" dirty="0">
                <a:hlinkClick r:id="rId2"/>
              </a:rPr>
              <a:t>теория слуха Г. Гельмгольца</a:t>
            </a:r>
            <a:r>
              <a:rPr lang="ru-RU" dirty="0"/>
              <a:t>):</a:t>
            </a:r>
          </a:p>
          <a:p>
            <a:endParaRPr lang="ru-RU" dirty="0"/>
          </a:p>
        </p:txBody>
      </p:sp>
      <p:pic>
        <p:nvPicPr>
          <p:cNvPr id="4" name="Рисунок 3" descr="сложение синусоид"/>
          <p:cNvPicPr/>
          <p:nvPr/>
        </p:nvPicPr>
        <p:blipFill>
          <a:blip r:embed="rId3">
            <a:extLst>
              <a:ext uri="{28A0092B-C50C-407E-A947-70E740481C1C}">
                <a14:useLocalDpi xmlns:a14="http://schemas.microsoft.com/office/drawing/2010/main" val="0"/>
              </a:ext>
            </a:extLst>
          </a:blip>
          <a:srcRect/>
          <a:stretch>
            <a:fillRect/>
          </a:stretch>
        </p:blipFill>
        <p:spPr bwMode="auto">
          <a:xfrm>
            <a:off x="2809875" y="3905250"/>
            <a:ext cx="2876550" cy="2857500"/>
          </a:xfrm>
          <a:prstGeom prst="rect">
            <a:avLst/>
          </a:prstGeom>
          <a:noFill/>
          <a:ln>
            <a:noFill/>
          </a:ln>
        </p:spPr>
      </p:pic>
      <p:sp>
        <p:nvSpPr>
          <p:cNvPr id="5" name="Прямоугольник 4"/>
          <p:cNvSpPr/>
          <p:nvPr/>
        </p:nvSpPr>
        <p:spPr>
          <a:xfrm>
            <a:off x="6181725" y="4686084"/>
            <a:ext cx="6096000" cy="1477328"/>
          </a:xfrm>
          <a:prstGeom prst="rect">
            <a:avLst/>
          </a:prstGeom>
        </p:spPr>
        <p:txBody>
          <a:bodyPr>
            <a:spAutoFit/>
          </a:bodyPr>
          <a:lstStyle/>
          <a:p>
            <a:r>
              <a:rPr lang="ru-RU" i="1" dirty="0">
                <a:latin typeface="Times New Roman" panose="02020603050405020304" pitchFamily="18" charset="0"/>
                <a:ea typeface="Times New Roman" panose="02020603050405020304" pitchFamily="18" charset="0"/>
              </a:rPr>
              <a:t>Пример разложения сложного колебания на простые (гармонические).</a:t>
            </a:r>
            <a:br>
              <a:rPr lang="ru-RU" i="1" dirty="0">
                <a:latin typeface="Times New Roman" panose="02020603050405020304" pitchFamily="18" charset="0"/>
                <a:ea typeface="Times New Roman" panose="02020603050405020304" pitchFamily="18" charset="0"/>
              </a:rPr>
            </a:br>
            <a:r>
              <a:rPr lang="ru-RU" i="1" dirty="0">
                <a:latin typeface="Times New Roman" panose="02020603050405020304" pitchFamily="18" charset="0"/>
                <a:ea typeface="Times New Roman" panose="02020603050405020304" pitchFamily="18" charset="0"/>
              </a:rPr>
              <a:t>Синим и розовым цветом обозначены гармонические колебания, а зеленым — исходное сложное (негармоническое) колебание</a:t>
            </a:r>
            <a:endParaRPr lang="ru-RU" dirty="0"/>
          </a:p>
        </p:txBody>
      </p:sp>
    </p:spTree>
    <p:extLst>
      <p:ext uri="{BB962C8B-B14F-4D97-AF65-F5344CB8AC3E}">
        <p14:creationId xmlns:p14="http://schemas.microsoft.com/office/powerpoint/2010/main" val="342733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676400" y="657225"/>
            <a:ext cx="9828212" cy="5253997"/>
          </a:xfrm>
        </p:spPr>
        <p:txBody>
          <a:bodyPr/>
          <a:lstStyle/>
          <a:p>
            <a:endParaRPr lang="ru-RU" dirty="0"/>
          </a:p>
        </p:txBody>
      </p:sp>
      <p:sp>
        <p:nvSpPr>
          <p:cNvPr id="4" name="Прямоугольник 3"/>
          <p:cNvSpPr/>
          <p:nvPr/>
        </p:nvSpPr>
        <p:spPr>
          <a:xfrm>
            <a:off x="1590675" y="379194"/>
            <a:ext cx="6096000" cy="1870512"/>
          </a:xfrm>
          <a:prstGeom prst="rect">
            <a:avLst/>
          </a:prstGeom>
        </p:spPr>
        <p:txBody>
          <a:bodyPr>
            <a:spAutoFit/>
          </a:bodyPr>
          <a:lstStyle/>
          <a:p>
            <a:pPr>
              <a:lnSpc>
                <a:spcPct val="107000"/>
              </a:lnSpc>
              <a:spcAft>
                <a:spcPts val="8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Гармоническими или простыми называют колебания, которые описываются функциями вида </a:t>
            </a:r>
            <a:r>
              <a:rPr lang="ru-RU" i="1" dirty="0">
                <a:latin typeface="Times New Roman" panose="02020603050405020304" pitchFamily="18" charset="0"/>
                <a:ea typeface="Times New Roman" panose="02020603050405020304" pitchFamily="18" charset="0"/>
                <a:cs typeface="Times New Roman" panose="02020603050405020304" pitchFamily="18" charset="0"/>
              </a:rPr>
              <a:t>f</a:t>
            </a:r>
            <a:r>
              <a:rPr lang="ru-RU" dirty="0">
                <a:latin typeface="Times New Roman" panose="02020603050405020304" pitchFamily="18" charset="0"/>
                <a:ea typeface="Times New Roman" panose="02020603050405020304" pitchFamily="18" charset="0"/>
                <a:cs typeface="Times New Roman" panose="02020603050405020304" pitchFamily="18" charset="0"/>
              </a:rPr>
              <a:t>(</a:t>
            </a:r>
            <a:r>
              <a:rPr lang="ru-RU" i="1" dirty="0">
                <a:latin typeface="Times New Roman" panose="02020603050405020304" pitchFamily="18" charset="0"/>
                <a:ea typeface="Times New Roman" panose="02020603050405020304" pitchFamily="18" charset="0"/>
                <a:cs typeface="Times New Roman" panose="02020603050405020304" pitchFamily="18" charset="0"/>
              </a:rPr>
              <a:t>x</a:t>
            </a:r>
            <a:r>
              <a:rPr lang="ru-RU" dirty="0">
                <a:latin typeface="Times New Roman" panose="02020603050405020304" pitchFamily="18" charset="0"/>
                <a:ea typeface="Times New Roman" panose="02020603050405020304" pitchFamily="18" charset="0"/>
                <a:cs typeface="Times New Roman" panose="02020603050405020304" pitchFamily="18" charset="0"/>
              </a:rPr>
              <a:t>) =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sin</a:t>
            </a:r>
            <a:r>
              <a:rPr lang="ru-RU" dirty="0">
                <a:latin typeface="Times New Roman" panose="02020603050405020304" pitchFamily="18" charset="0"/>
                <a:ea typeface="Times New Roman" panose="02020603050405020304" pitchFamily="18" charset="0"/>
                <a:cs typeface="Times New Roman" panose="02020603050405020304" pitchFamily="18" charset="0"/>
              </a:rPr>
              <a:t>(</a:t>
            </a:r>
            <a:r>
              <a:rPr lang="ru-RU" i="1" dirty="0">
                <a:latin typeface="Times New Roman" panose="02020603050405020304" pitchFamily="18" charset="0"/>
                <a:ea typeface="Times New Roman" panose="02020603050405020304" pitchFamily="18" charset="0"/>
                <a:cs typeface="Times New Roman" panose="02020603050405020304" pitchFamily="18" charset="0"/>
              </a:rPr>
              <a:t>x</a:t>
            </a:r>
            <a:r>
              <a:rPr lang="ru-RU" dirty="0">
                <a:latin typeface="Times New Roman" panose="02020603050405020304" pitchFamily="18" charset="0"/>
                <a:ea typeface="Times New Roman" panose="02020603050405020304" pitchFamily="18" charset="0"/>
                <a:cs typeface="Times New Roman" panose="02020603050405020304" pitchFamily="18" charset="0"/>
              </a:rPr>
              <a:t>) и </a:t>
            </a:r>
            <a:r>
              <a:rPr lang="ru-RU" i="1" dirty="0">
                <a:latin typeface="Times New Roman" panose="02020603050405020304" pitchFamily="18" charset="0"/>
                <a:ea typeface="Times New Roman" panose="02020603050405020304" pitchFamily="18" charset="0"/>
                <a:cs typeface="Times New Roman" panose="02020603050405020304" pitchFamily="18" charset="0"/>
              </a:rPr>
              <a:t>f</a:t>
            </a:r>
            <a:r>
              <a:rPr lang="ru-RU" dirty="0">
                <a:latin typeface="Times New Roman" panose="02020603050405020304" pitchFamily="18" charset="0"/>
                <a:ea typeface="Times New Roman" panose="02020603050405020304" pitchFamily="18" charset="0"/>
                <a:cs typeface="Times New Roman" panose="02020603050405020304" pitchFamily="18" charset="0"/>
              </a:rPr>
              <a:t>(</a:t>
            </a:r>
            <a:r>
              <a:rPr lang="ru-RU" i="1" dirty="0">
                <a:latin typeface="Times New Roman" panose="02020603050405020304" pitchFamily="18" charset="0"/>
                <a:ea typeface="Times New Roman" panose="02020603050405020304" pitchFamily="18" charset="0"/>
                <a:cs typeface="Times New Roman" panose="02020603050405020304" pitchFamily="18" charset="0"/>
              </a:rPr>
              <a:t>x</a:t>
            </a:r>
            <a:r>
              <a:rPr lang="ru-RU" dirty="0">
                <a:latin typeface="Times New Roman" panose="02020603050405020304" pitchFamily="18" charset="0"/>
                <a:ea typeface="Times New Roman" panose="02020603050405020304" pitchFamily="18" charset="0"/>
                <a:cs typeface="Times New Roman" panose="02020603050405020304" pitchFamily="18" charset="0"/>
              </a:rPr>
              <a:t>) =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cos</a:t>
            </a:r>
            <a:r>
              <a:rPr lang="ru-RU" dirty="0">
                <a:latin typeface="Times New Roman" panose="02020603050405020304" pitchFamily="18" charset="0"/>
                <a:ea typeface="Times New Roman" panose="02020603050405020304" pitchFamily="18" charset="0"/>
                <a:cs typeface="Times New Roman" panose="02020603050405020304" pitchFamily="18" charset="0"/>
              </a:rPr>
              <a:t>(</a:t>
            </a:r>
            <a:r>
              <a:rPr lang="ru-RU" i="1" dirty="0">
                <a:latin typeface="Times New Roman" panose="02020603050405020304" pitchFamily="18" charset="0"/>
                <a:ea typeface="Times New Roman" panose="02020603050405020304" pitchFamily="18" charset="0"/>
                <a:cs typeface="Times New Roman" panose="02020603050405020304" pitchFamily="18" charset="0"/>
              </a:rPr>
              <a:t>x</a:t>
            </a:r>
            <a:r>
              <a:rPr lang="ru-RU" dirty="0">
                <a:latin typeface="Times New Roman" panose="02020603050405020304" pitchFamily="18" charset="0"/>
                <a:ea typeface="Times New Roman" panose="02020603050405020304" pitchFamily="18" charset="0"/>
                <a:cs typeface="Times New Roman" panose="02020603050405020304" pitchFamily="18" charset="0"/>
              </a:rPr>
              <a:t>). Графики таких функций имеют вид синусоиды, поэтому их также называют синусоидальными. Гармонические колебания совершает, например, проекция точки, равномерно движущейся по окружности:</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Рисунок 4" descr="синусоида"/>
          <p:cNvPicPr/>
          <p:nvPr/>
        </p:nvPicPr>
        <p:blipFill>
          <a:blip r:embed="rId2">
            <a:extLst>
              <a:ext uri="{28A0092B-C50C-407E-A947-70E740481C1C}">
                <a14:useLocalDpi xmlns:a14="http://schemas.microsoft.com/office/drawing/2010/main" val="0"/>
              </a:ext>
            </a:extLst>
          </a:blip>
          <a:srcRect/>
          <a:stretch>
            <a:fillRect/>
          </a:stretch>
        </p:blipFill>
        <p:spPr bwMode="auto">
          <a:xfrm>
            <a:off x="7686675" y="55735"/>
            <a:ext cx="1485900" cy="3131185"/>
          </a:xfrm>
          <a:prstGeom prst="rect">
            <a:avLst/>
          </a:prstGeom>
          <a:noFill/>
          <a:ln>
            <a:noFill/>
          </a:ln>
        </p:spPr>
      </p:pic>
      <p:sp>
        <p:nvSpPr>
          <p:cNvPr id="6" name="Прямоугольник 5"/>
          <p:cNvSpPr/>
          <p:nvPr/>
        </p:nvSpPr>
        <p:spPr>
          <a:xfrm>
            <a:off x="1676400" y="3186920"/>
            <a:ext cx="6096000" cy="1870512"/>
          </a:xfrm>
          <a:prstGeom prst="rect">
            <a:avLst/>
          </a:prstGeom>
        </p:spPr>
        <p:txBody>
          <a:bodyPr>
            <a:spAutoFit/>
          </a:bodyPr>
          <a:lstStyle/>
          <a:p>
            <a:pPr>
              <a:lnSpc>
                <a:spcPct val="107000"/>
              </a:lnSpc>
              <a:spcAft>
                <a:spcPts val="8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Синусоиды, из которых состоит любое сложное звуковое колебание, называют его частотными или спектральными компонентами. Эти компоненты могут иметь самую разнообразную амплитуду, но в качестве высоты звука воспринимается частота наиболее мощного из них — основного тона:</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Рисунок 6" descr="основной тон"/>
          <p:cNvPicPr/>
          <p:nvPr/>
        </p:nvPicPr>
        <p:blipFill>
          <a:blip r:embed="rId3">
            <a:extLst>
              <a:ext uri="{28A0092B-C50C-407E-A947-70E740481C1C}">
                <a14:useLocalDpi xmlns:a14="http://schemas.microsoft.com/office/drawing/2010/main" val="0"/>
              </a:ext>
            </a:extLst>
          </a:blip>
          <a:srcRect/>
          <a:stretch>
            <a:fillRect/>
          </a:stretch>
        </p:blipFill>
        <p:spPr bwMode="auto">
          <a:xfrm>
            <a:off x="7686675" y="3186920"/>
            <a:ext cx="2453640" cy="3067050"/>
          </a:xfrm>
          <a:prstGeom prst="rect">
            <a:avLst/>
          </a:prstGeom>
          <a:noFill/>
          <a:ln>
            <a:noFill/>
          </a:ln>
        </p:spPr>
      </p:pic>
    </p:spTree>
    <p:extLst>
      <p:ext uri="{BB962C8B-B14F-4D97-AF65-F5344CB8AC3E}">
        <p14:creationId xmlns:p14="http://schemas.microsoft.com/office/powerpoint/2010/main" val="196835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200274" y="624110"/>
            <a:ext cx="7629525" cy="2862194"/>
          </a:xfrm>
          <a:prstGeom prst="rect">
            <a:avLst/>
          </a:prstGeom>
        </p:spPr>
        <p:txBody>
          <a:bodyPr wrap="square">
            <a:spAutoFit/>
          </a:bodyPr>
          <a:lstStyle/>
          <a:p>
            <a:pPr>
              <a:lnSpc>
                <a:spcPct val="107000"/>
              </a:lnSpc>
              <a:spcAft>
                <a:spcPts val="8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Если же энергия звуковой волны беспорядочно распределена между огромным количеством частотных компонентов (как это обычно бывает в естественных шумах), основной тон отсутствует, а звук не имеет определенной высоты и воспринимается как шум.</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Кроме того, в силу так называемой «</a:t>
            </a:r>
            <a:r>
              <a:rPr lang="ru-RU" u="sng"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2"/>
              </a:rPr>
              <a:t>инерционности слуха</a:t>
            </a:r>
            <a:r>
              <a:rPr lang="ru-RU" dirty="0">
                <a:latin typeface="Times New Roman" panose="02020603050405020304" pitchFamily="18" charset="0"/>
                <a:ea typeface="Times New Roman" panose="02020603050405020304" pitchFamily="18" charset="0"/>
                <a:cs typeface="Times New Roman" panose="02020603050405020304" pitchFamily="18" charset="0"/>
              </a:rPr>
              <a:t>», наш слуховой аппарат реагирует лишь на частотные компоненты достаточной продолжительности, позволяющей зафиксировать несколько периодов колебания: от 15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мс</a:t>
            </a:r>
            <a:r>
              <a:rPr lang="ru-RU" dirty="0">
                <a:latin typeface="Times New Roman" panose="02020603050405020304" pitchFamily="18" charset="0"/>
                <a:ea typeface="Times New Roman" panose="02020603050405020304" pitchFamily="18" charset="0"/>
                <a:cs typeface="Times New Roman" panose="02020603050405020304" pitchFamily="18" charset="0"/>
              </a:rPr>
              <a:t>. для частот в полосе 1000-2000 Гц и от 60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мс</a:t>
            </a:r>
            <a:r>
              <a:rPr lang="ru-RU" dirty="0">
                <a:latin typeface="Times New Roman" panose="02020603050405020304" pitchFamily="18" charset="0"/>
                <a:ea typeface="Times New Roman" panose="02020603050405020304" pitchFamily="18" charset="0"/>
                <a:cs typeface="Times New Roman" panose="02020603050405020304" pitchFamily="18" charset="0"/>
              </a:rPr>
              <a:t>. — для частот ниже 500 Гц.</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98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89212" y="87087"/>
            <a:ext cx="8911687" cy="1280890"/>
          </a:xfrm>
        </p:spPr>
        <p:txBody>
          <a:bodyPr/>
          <a:lstStyle/>
          <a:p>
            <a:r>
              <a:rPr lang="ru-RU" kern="1800" dirty="0">
                <a:latin typeface="Times New Roman" panose="02020603050405020304" pitchFamily="18" charset="0"/>
                <a:ea typeface="Times New Roman" panose="02020603050405020304" pitchFamily="18" charset="0"/>
                <a:cs typeface="Times New Roman" panose="02020603050405020304" pitchFamily="18" charset="0"/>
              </a:rPr>
              <a:t>Высота звука</a:t>
            </a:r>
            <a:br>
              <a:rPr lang="ru-RU" sz="2800" dirty="0">
                <a:latin typeface="Calibri" panose="020F0502020204030204" pitchFamily="34" charset="0"/>
                <a:ea typeface="Calibri" panose="020F0502020204030204" pitchFamily="34" charset="0"/>
                <a:cs typeface="Times New Roman" panose="02020603050405020304" pitchFamily="18" charset="0"/>
              </a:rPr>
            </a:br>
            <a:endParaRPr lang="ru-RU" dirty="0"/>
          </a:p>
        </p:txBody>
      </p:sp>
      <p:sp>
        <p:nvSpPr>
          <p:cNvPr id="5" name="Прямоугольник 4"/>
          <p:cNvSpPr/>
          <p:nvPr/>
        </p:nvSpPr>
        <p:spPr>
          <a:xfrm>
            <a:off x="1714499" y="703439"/>
            <a:ext cx="6924675" cy="670440"/>
          </a:xfrm>
          <a:prstGeom prst="rect">
            <a:avLst/>
          </a:prstGeom>
        </p:spPr>
        <p:txBody>
          <a:bodyPr wrap="square">
            <a:spAutoFit/>
          </a:bodyPr>
          <a:lstStyle/>
          <a:p>
            <a:pPr>
              <a:lnSpc>
                <a:spcPct val="107000"/>
              </a:lnSpc>
              <a:spcAft>
                <a:spcPts val="8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Высота звука — это субъективное восприятие частоты звукового колебания, чем выше частота, тем выше звук:</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Рисунок 5" descr="Чем больше частота или меньше период, тем выше звук"/>
          <p:cNvPicPr/>
          <p:nvPr/>
        </p:nvPicPr>
        <p:blipFill>
          <a:blip r:embed="rId2">
            <a:extLst>
              <a:ext uri="{28A0092B-C50C-407E-A947-70E740481C1C}">
                <a14:useLocalDpi xmlns:a14="http://schemas.microsoft.com/office/drawing/2010/main" val="0"/>
              </a:ext>
            </a:extLst>
          </a:blip>
          <a:srcRect/>
          <a:stretch>
            <a:fillRect/>
          </a:stretch>
        </p:blipFill>
        <p:spPr bwMode="auto">
          <a:xfrm>
            <a:off x="1714499" y="1564398"/>
            <a:ext cx="4781550" cy="1713230"/>
          </a:xfrm>
          <a:prstGeom prst="rect">
            <a:avLst/>
          </a:prstGeom>
          <a:noFill/>
          <a:ln>
            <a:noFill/>
          </a:ln>
        </p:spPr>
      </p:pic>
      <p:sp>
        <p:nvSpPr>
          <p:cNvPr id="7" name="Прямоугольник 6"/>
          <p:cNvSpPr/>
          <p:nvPr/>
        </p:nvSpPr>
        <p:spPr>
          <a:xfrm>
            <a:off x="1714499" y="3468147"/>
            <a:ext cx="8277225" cy="2862194"/>
          </a:xfrm>
          <a:prstGeom prst="rect">
            <a:avLst/>
          </a:prstGeom>
        </p:spPr>
        <p:txBody>
          <a:bodyPr wrap="square">
            <a:spAutoFit/>
          </a:bodyPr>
          <a:lstStyle/>
          <a:p>
            <a:pPr>
              <a:lnSpc>
                <a:spcPct val="107000"/>
              </a:lnSpc>
              <a:spcAft>
                <a:spcPts val="8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Однако, поскольку сложные (т.е. практически все) звуки могут состоять из огромного количества спектральных компонентов — гармонических колебаний разной частоты, не совсем понятно, о какой именно частоте идет речь. Поэтому более корректно будет сказать, что в качестве высоты звука мы воспринимаем частоту его наиболее заметного спектрального компонента — основного тона.</a:t>
            </a:r>
            <a:endParaRPr lang="ru-RU"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При этом субъективная высота звука будет зависеть не только от частоты его основного тона, но и от соотношения интенсивности всех частотных компонентов  (т.е. тембра), а также от его общей громкости — при возрастании амплитуды колебаний воспринимаемая высота звука слегка понижается.</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163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92925" y="624110"/>
            <a:ext cx="8911687" cy="757015"/>
          </a:xfrm>
        </p:spPr>
        <p:txBody>
          <a:bodyPr>
            <a:normAutofit fontScale="90000"/>
          </a:bodyPr>
          <a:lstStyle/>
          <a:p>
            <a:r>
              <a:rPr lang="ru-RU" dirty="0">
                <a:latin typeface="Times New Roman" panose="02020603050405020304" pitchFamily="18" charset="0"/>
                <a:cs typeface="Times New Roman" panose="02020603050405020304" pitchFamily="18" charset="0"/>
              </a:rPr>
              <a:t>Музыкальные звуки</a:t>
            </a:r>
            <a:br>
              <a:rPr lang="ru-RU" dirty="0">
                <a:latin typeface="Times New Roman" panose="02020603050405020304" pitchFamily="18" charset="0"/>
                <a:cs typeface="Times New Roman" panose="02020603050405020304" pitchFamily="18" charset="0"/>
              </a:rPr>
            </a:b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814193" y="1381125"/>
            <a:ext cx="7863082" cy="4982097"/>
          </a:xfrm>
        </p:spPr>
        <p:txBody>
          <a:bodyPr>
            <a:normAutofit lnSpcReduction="10000"/>
          </a:bodyPr>
          <a:lstStyle/>
          <a:p>
            <a:pPr algn="just"/>
            <a:r>
              <a:rPr lang="ru-RU" sz="2000" dirty="0">
                <a:solidFill>
                  <a:schemeClr val="tx1"/>
                </a:solidFill>
                <a:latin typeface="Times New Roman" panose="02020603050405020304" pitchFamily="18" charset="0"/>
                <a:cs typeface="Times New Roman" panose="02020603050405020304" pitchFamily="18" charset="0"/>
              </a:rPr>
              <a:t>К музыкальным принято относить звуки, обладающие ярко выраженной высотой. В таком звуке, помимо основного тона, выделяются его гармоники — компоненты, частоты которых кратны частоте основного тона. Например, если частота основного тона 220 Гц, его гармоники будут иметь частоты 440 Гц, 660 Гц, 880 Гц и т.д. Колебания струны в струнном, и колебания плотности воздушного столба в духовом инструменте создают звуки именно такого характера — с выраженными гармониками, подчеркивающими в нашем восприятии основной тон. В некоторых случаях гармоники даже вызывают иллюзию отсутствующего основного тона (</a:t>
            </a:r>
            <a:r>
              <a:rPr lang="ru-RU" sz="2000" dirty="0" err="1">
                <a:solidFill>
                  <a:schemeClr val="tx1"/>
                </a:solidFill>
                <a:latin typeface="Times New Roman" panose="02020603050405020304" pitchFamily="18" charset="0"/>
                <a:cs typeface="Times New Roman" panose="02020603050405020304" pitchFamily="18" charset="0"/>
              </a:rPr>
              <a:t>резидуальные</a:t>
            </a:r>
            <a:r>
              <a:rPr lang="ru-RU" sz="2000" dirty="0">
                <a:solidFill>
                  <a:schemeClr val="tx1"/>
                </a:solidFill>
                <a:latin typeface="Times New Roman" panose="02020603050405020304" pitchFamily="18" charset="0"/>
                <a:cs typeface="Times New Roman" panose="02020603050405020304" pitchFamily="18" charset="0"/>
              </a:rPr>
              <a:t> звуки).</a:t>
            </a:r>
          </a:p>
          <a:p>
            <a:pPr algn="just"/>
            <a:r>
              <a:rPr lang="ru-RU" sz="2000" dirty="0">
                <a:solidFill>
                  <a:schemeClr val="tx1"/>
                </a:solidFill>
                <a:latin typeface="Times New Roman" panose="02020603050405020304" pitchFamily="18" charset="0"/>
                <a:cs typeface="Times New Roman" panose="02020603050405020304" pitchFamily="18" charset="0"/>
              </a:rPr>
              <a:t>Природа возникновения гармоник довольна проста — например, колебание струны имеет сложный характер, в нем кроме движения целой струны, создающего основной тон, можно выделить движение её половин, третей, четвертей и т.д., каждое их которых создает гармонику соответствующей частоты:</a:t>
            </a:r>
          </a:p>
          <a:p>
            <a:pPr algn="just"/>
            <a:endParaRPr lang="ru-RU" dirty="0"/>
          </a:p>
        </p:txBody>
      </p:sp>
      <p:pic>
        <p:nvPicPr>
          <p:cNvPr id="4" name="Рисунок 3" descr="гармоники"/>
          <p:cNvPicPr/>
          <p:nvPr/>
        </p:nvPicPr>
        <p:blipFill>
          <a:blip r:embed="rId2">
            <a:extLst>
              <a:ext uri="{28A0092B-C50C-407E-A947-70E740481C1C}">
                <a14:useLocalDpi xmlns:a14="http://schemas.microsoft.com/office/drawing/2010/main" val="0"/>
              </a:ext>
            </a:extLst>
          </a:blip>
          <a:srcRect/>
          <a:stretch>
            <a:fillRect/>
          </a:stretch>
        </p:blipFill>
        <p:spPr bwMode="auto">
          <a:xfrm>
            <a:off x="8855902" y="1676400"/>
            <a:ext cx="3236086" cy="3997890"/>
          </a:xfrm>
          <a:prstGeom prst="rect">
            <a:avLst/>
          </a:prstGeom>
          <a:noFill/>
          <a:ln>
            <a:noFill/>
          </a:ln>
        </p:spPr>
      </p:pic>
    </p:spTree>
    <p:extLst>
      <p:ext uri="{BB962C8B-B14F-4D97-AF65-F5344CB8AC3E}">
        <p14:creationId xmlns:p14="http://schemas.microsoft.com/office/powerpoint/2010/main" val="397020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03785" y="223277"/>
            <a:ext cx="8911687" cy="703649"/>
          </a:xfrm>
        </p:spPr>
        <p:txBody>
          <a:bodyPr/>
          <a:lstStyle/>
          <a:p>
            <a:pPr algn="ctr"/>
            <a:r>
              <a:rPr lang="ru-RU" dirty="0"/>
              <a:t>Звук</a:t>
            </a:r>
          </a:p>
        </p:txBody>
      </p:sp>
      <p:pic>
        <p:nvPicPr>
          <p:cNvPr id="4" name="Рисунок 3"/>
          <p:cNvPicPr>
            <a:picLocks noChangeAspect="1"/>
          </p:cNvPicPr>
          <p:nvPr/>
        </p:nvPicPr>
        <p:blipFill>
          <a:blip r:embed="rId2"/>
          <a:stretch>
            <a:fillRect/>
          </a:stretch>
        </p:blipFill>
        <p:spPr>
          <a:xfrm>
            <a:off x="2192092" y="926926"/>
            <a:ext cx="7653366" cy="5883885"/>
          </a:xfrm>
          <a:prstGeom prst="rect">
            <a:avLst/>
          </a:prstGeom>
        </p:spPr>
      </p:pic>
    </p:spTree>
    <p:extLst>
      <p:ext uri="{BB962C8B-B14F-4D97-AF65-F5344CB8AC3E}">
        <p14:creationId xmlns:p14="http://schemas.microsoft.com/office/powerpoint/2010/main" val="2034680555"/>
      </p:ext>
    </p:extLst>
  </p:cSld>
  <p:clrMapOvr>
    <a:masterClrMapping/>
  </p:clrMapOvr>
</p:sld>
</file>

<file path=ppt/theme/theme1.xml><?xml version="1.0" encoding="utf-8"?>
<a:theme xmlns:a="http://schemas.openxmlformats.org/drawingml/2006/main" name="Легкий дым">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135</TotalTime>
  <Words>2651</Words>
  <Application>Microsoft Office PowerPoint</Application>
  <PresentationFormat>Широкоэкранный</PresentationFormat>
  <Paragraphs>75</Paragraphs>
  <Slides>29</Slides>
  <Notes>0</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29</vt:i4>
      </vt:variant>
    </vt:vector>
  </HeadingPairs>
  <TitlesOfParts>
    <vt:vector size="35" baseType="lpstr">
      <vt:lpstr>Arial</vt:lpstr>
      <vt:lpstr>Calibri</vt:lpstr>
      <vt:lpstr>Century Gothic</vt:lpstr>
      <vt:lpstr>Times New Roman</vt:lpstr>
      <vt:lpstr>Wingdings 3</vt:lpstr>
      <vt:lpstr>Легкий дым</vt:lpstr>
      <vt:lpstr>Сжатие звука </vt:lpstr>
      <vt:lpstr>Презентация PowerPoint</vt:lpstr>
      <vt:lpstr>Презентация PowerPoint</vt:lpstr>
      <vt:lpstr>Спектральный состав звука и шумы </vt:lpstr>
      <vt:lpstr>Презентация PowerPoint</vt:lpstr>
      <vt:lpstr>Презентация PowerPoint</vt:lpstr>
      <vt:lpstr>Высота звука </vt:lpstr>
      <vt:lpstr>Музыкальные звуки </vt:lpstr>
      <vt:lpstr>Звук</vt:lpstr>
      <vt:lpstr>Презентация PowerPoint</vt:lpstr>
      <vt:lpstr>Область восприятия звуковых колебаний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Основные виды алгоритмов сжатия аудиосигналов </vt:lpstr>
      <vt:lpstr>Презентация PowerPoint</vt:lpstr>
      <vt:lpstr>Презентация PowerPoint</vt:lpstr>
      <vt:lpstr>Алгоритмы сжатия аудиосигналов </vt:lpstr>
      <vt:lpstr>Презентация PowerPoint</vt:lpstr>
      <vt:lpstr>Презентация PowerPoint</vt:lpstr>
      <vt:lpstr>Презентация PowerPoint</vt:lpstr>
      <vt:lpstr>Смысл понятия "битрейт". </vt:lpstr>
      <vt:lpstr>Презентация PowerPoint</vt:lpstr>
      <vt:lpstr>Анализ возможностей алгоритмов сжатия аудиосигналов</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Ольга В. Ляхницкая</dc:creator>
  <cp:lastModifiedBy>Андрей Пришутов</cp:lastModifiedBy>
  <cp:revision>12</cp:revision>
  <dcterms:created xsi:type="dcterms:W3CDTF">2019-12-03T10:29:30Z</dcterms:created>
  <dcterms:modified xsi:type="dcterms:W3CDTF">2023-10-26T11:58:43Z</dcterms:modified>
</cp:coreProperties>
</file>